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8" r:id="rId2"/>
  </p:sldIdLst>
  <p:sldSz cx="43891200" cy="32918400"/>
  <p:notesSz cx="6858000" cy="9144000"/>
  <p:embeddedFontLst>
    <p:embeddedFont>
      <p:font typeface="Barlow Medium" panose="020F0502020204030204" pitchFamily="34" charset="0"/>
      <p:regular r:id="rId4"/>
      <p:italic r:id="rId5"/>
    </p:embeddedFont>
    <p:embeddedFont>
      <p:font typeface="Space Mono" panose="02000509040000020004" pitchFamily="49" charset="77"/>
      <p:regular r:id="rId6"/>
      <p:bold r:id="rId7"/>
      <p:italic r:id="rId8"/>
      <p:boldItalic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6FF"/>
    <a:srgbClr val="FF8686"/>
    <a:srgbClr val="FF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6" autoAdjust="0"/>
    <p:restoredTop sz="94406" autoAdjust="0"/>
  </p:normalViewPr>
  <p:slideViewPr>
    <p:cSldViewPr>
      <p:cViewPr>
        <p:scale>
          <a:sx n="40" d="100"/>
          <a:sy n="40" d="100"/>
        </p:scale>
        <p:origin x="80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FB6DA-275C-8A47-9161-6D00B39213B6}" type="datetimeFigureOut">
              <a:rPr lang="en-GB" smtClean="0"/>
              <a:t>03/10/2024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FA45C-CB43-C742-A473-137ED821F982}" type="slidenum">
              <a:rPr lang="en-GB" smtClean="0"/>
              <a:t>‹#›</a:t>
            </a:fld>
            <a:endParaRPr lang="en-GB" dirty="0"/>
          </a:p>
        </p:txBody>
      </p:sp>
    </p:spTree>
    <p:extLst>
      <p:ext uri="{BB962C8B-B14F-4D97-AF65-F5344CB8AC3E}">
        <p14:creationId xmlns:p14="http://schemas.microsoft.com/office/powerpoint/2010/main" val="341764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CFA45C-CB43-C742-A473-137ED821F982}" type="slidenum">
              <a:rPr lang="en-GB" smtClean="0"/>
              <a:t>1</a:t>
            </a:fld>
            <a:endParaRPr lang="en-GB" dirty="0"/>
          </a:p>
        </p:txBody>
      </p:sp>
    </p:spTree>
    <p:extLst>
      <p:ext uri="{BB962C8B-B14F-4D97-AF65-F5344CB8AC3E}">
        <p14:creationId xmlns:p14="http://schemas.microsoft.com/office/powerpoint/2010/main" val="1742615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9997C1-F7F1-37CD-AE02-66189139210A}"/>
              </a:ext>
            </a:extLst>
          </p:cNvPr>
          <p:cNvSpPr/>
          <p:nvPr/>
        </p:nvSpPr>
        <p:spPr>
          <a:xfrm>
            <a:off x="-12429" y="0"/>
            <a:ext cx="10896600" cy="329184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D8045FE-619B-C994-33B8-CB496E4A3DE6}"/>
              </a:ext>
            </a:extLst>
          </p:cNvPr>
          <p:cNvSpPr/>
          <p:nvPr/>
        </p:nvSpPr>
        <p:spPr>
          <a:xfrm>
            <a:off x="10845189" y="0"/>
            <a:ext cx="10199964" cy="32904459"/>
          </a:xfrm>
          <a:prstGeom prst="rect">
            <a:avLst/>
          </a:prstGeom>
          <a:solidFill>
            <a:srgbClr val="76D6FF">
              <a:alpha val="1076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96">
            <a:extLst>
              <a:ext uri="{FF2B5EF4-FFF2-40B4-BE49-F238E27FC236}">
                <a16:creationId xmlns:a16="http://schemas.microsoft.com/office/drawing/2014/main" id="{1CFD1986-4FAC-6420-787B-5DF38AD938FF}"/>
              </a:ext>
            </a:extLst>
          </p:cNvPr>
          <p:cNvSpPr txBox="1"/>
          <p:nvPr/>
        </p:nvSpPr>
        <p:spPr>
          <a:xfrm>
            <a:off x="1368009" y="2050657"/>
            <a:ext cx="8628483" cy="5681748"/>
          </a:xfrm>
          <a:prstGeom prst="rect">
            <a:avLst/>
          </a:prstGeom>
        </p:spPr>
        <p:txBody>
          <a:bodyPr lIns="0" tIns="0" rIns="0" bIns="0" rtlCol="0" anchor="t">
            <a:spAutoFit/>
          </a:bodyPr>
          <a:lstStyle/>
          <a:p>
            <a:pPr>
              <a:lnSpc>
                <a:spcPts val="11280"/>
              </a:lnSpc>
            </a:pPr>
            <a:r>
              <a:rPr lang="en-US" sz="9400" b="1" spc="-282" dirty="0">
                <a:solidFill>
                  <a:schemeClr val="tx2">
                    <a:lumMod val="75000"/>
                  </a:schemeClr>
                </a:solidFill>
                <a:latin typeface="Space Mono" panose="020B0604020202020204" charset="0"/>
              </a:rPr>
              <a:t>Creative assignments </a:t>
            </a:r>
            <a:r>
              <a:rPr lang="en-US" sz="6600" b="1" spc="-282" dirty="0">
                <a:solidFill>
                  <a:schemeClr val="tx2">
                    <a:lumMod val="75000"/>
                  </a:schemeClr>
                </a:solidFill>
                <a:latin typeface="Space Mono" panose="020B0604020202020204" charset="0"/>
              </a:rPr>
              <a:t>as a tool for enhancing learning</a:t>
            </a:r>
            <a:endParaRPr lang="en-US" sz="9400" b="1" spc="-282" dirty="0">
              <a:solidFill>
                <a:schemeClr val="tx2">
                  <a:lumMod val="75000"/>
                </a:schemeClr>
              </a:solidFill>
              <a:latin typeface="Space Mono" panose="020B0604020202020204" charset="0"/>
            </a:endParaRPr>
          </a:p>
        </p:txBody>
      </p:sp>
      <p:sp>
        <p:nvSpPr>
          <p:cNvPr id="5" name="AutoShape 51">
            <a:extLst>
              <a:ext uri="{FF2B5EF4-FFF2-40B4-BE49-F238E27FC236}">
                <a16:creationId xmlns:a16="http://schemas.microsoft.com/office/drawing/2014/main" id="{6DEF7FBB-0CCE-6C7C-E9EA-14E8BCA1B6F9}"/>
              </a:ext>
            </a:extLst>
          </p:cNvPr>
          <p:cNvSpPr/>
          <p:nvPr/>
        </p:nvSpPr>
        <p:spPr>
          <a:xfrm>
            <a:off x="1368009" y="8679171"/>
            <a:ext cx="8313975" cy="0"/>
          </a:xfrm>
          <a:prstGeom prst="line">
            <a:avLst/>
          </a:prstGeom>
          <a:ln w="47625" cap="rnd">
            <a:solidFill>
              <a:schemeClr val="tx2">
                <a:lumMod val="75000"/>
              </a:schemeClr>
            </a:solidFill>
            <a:prstDash val="solid"/>
            <a:headEnd type="none" w="sm" len="sm"/>
            <a:tailEnd type="none" w="sm" len="sm"/>
          </a:ln>
        </p:spPr>
        <p:txBody>
          <a:bodyPr/>
          <a:lstStyle/>
          <a:p>
            <a:endParaRPr lang="en-GB"/>
          </a:p>
        </p:txBody>
      </p:sp>
      <p:sp>
        <p:nvSpPr>
          <p:cNvPr id="7" name="TextBox 92">
            <a:extLst>
              <a:ext uri="{FF2B5EF4-FFF2-40B4-BE49-F238E27FC236}">
                <a16:creationId xmlns:a16="http://schemas.microsoft.com/office/drawing/2014/main" id="{D4D2967C-A773-549A-6D93-0C6E99F50A73}"/>
              </a:ext>
            </a:extLst>
          </p:cNvPr>
          <p:cNvSpPr txBox="1"/>
          <p:nvPr/>
        </p:nvSpPr>
        <p:spPr>
          <a:xfrm>
            <a:off x="1368009" y="9370868"/>
            <a:ext cx="7002617" cy="540148"/>
          </a:xfrm>
          <a:prstGeom prst="rect">
            <a:avLst/>
          </a:prstGeom>
        </p:spPr>
        <p:txBody>
          <a:bodyPr wrap="square" lIns="0" tIns="0" rIns="0" bIns="0" rtlCol="0" anchor="t">
            <a:spAutoFit/>
          </a:bodyPr>
          <a:lstStyle/>
          <a:p>
            <a:pPr marL="0" lvl="0" indent="0">
              <a:lnSpc>
                <a:spcPts val="3900"/>
              </a:lnSpc>
              <a:spcBef>
                <a:spcPct val="0"/>
              </a:spcBef>
            </a:pPr>
            <a:r>
              <a:rPr lang="en-US" sz="4400" b="1" spc="-90" dirty="0">
                <a:solidFill>
                  <a:schemeClr val="tx2">
                    <a:lumMod val="75000"/>
                  </a:schemeClr>
                </a:solidFill>
                <a:latin typeface="Space Mono" panose="02000509040000020004" charset="0"/>
              </a:rPr>
              <a:t>Age Värv</a:t>
            </a:r>
            <a:endParaRPr lang="en-US" sz="4400" b="1" u="none" spc="-90" dirty="0">
              <a:solidFill>
                <a:schemeClr val="tx2">
                  <a:lumMod val="75000"/>
                </a:schemeClr>
              </a:solidFill>
              <a:latin typeface="Space Mono" panose="02000509040000020004" charset="0"/>
            </a:endParaRPr>
          </a:p>
        </p:txBody>
      </p:sp>
      <p:sp>
        <p:nvSpPr>
          <p:cNvPr id="8" name="TextBox 93">
            <a:extLst>
              <a:ext uri="{FF2B5EF4-FFF2-40B4-BE49-F238E27FC236}">
                <a16:creationId xmlns:a16="http://schemas.microsoft.com/office/drawing/2014/main" id="{2989CA05-0E57-DFC5-4AB0-83DD8AD36123}"/>
              </a:ext>
            </a:extLst>
          </p:cNvPr>
          <p:cNvSpPr txBox="1"/>
          <p:nvPr/>
        </p:nvSpPr>
        <p:spPr>
          <a:xfrm>
            <a:off x="1368009" y="10319807"/>
            <a:ext cx="7002617" cy="743793"/>
          </a:xfrm>
          <a:prstGeom prst="rect">
            <a:avLst/>
          </a:prstGeom>
        </p:spPr>
        <p:txBody>
          <a:bodyPr lIns="0" tIns="0" rIns="0" bIns="0" rtlCol="0" anchor="t">
            <a:spAutoFit/>
          </a:bodyPr>
          <a:lstStyle/>
          <a:p>
            <a:pPr marL="0" lvl="0" indent="0">
              <a:lnSpc>
                <a:spcPts val="2939"/>
              </a:lnSpc>
              <a:spcBef>
                <a:spcPct val="0"/>
              </a:spcBef>
            </a:pPr>
            <a:r>
              <a:rPr lang="en-US" sz="2800" u="none" dirty="0">
                <a:solidFill>
                  <a:schemeClr val="tx2">
                    <a:lumMod val="75000"/>
                  </a:schemeClr>
                </a:solidFill>
                <a:latin typeface="Barlow Medium"/>
              </a:rPr>
              <a:t>Associate Professor</a:t>
            </a:r>
          </a:p>
          <a:p>
            <a:pPr marL="0" lvl="0" indent="0">
              <a:lnSpc>
                <a:spcPts val="2939"/>
              </a:lnSpc>
              <a:spcBef>
                <a:spcPct val="0"/>
              </a:spcBef>
            </a:pPr>
            <a:r>
              <a:rPr lang="en-US" sz="2800" dirty="0">
                <a:solidFill>
                  <a:schemeClr val="tx2">
                    <a:lumMod val="75000"/>
                  </a:schemeClr>
                </a:solidFill>
                <a:latin typeface="Barlow Medium"/>
              </a:rPr>
              <a:t>Tartu University, School of Law</a:t>
            </a:r>
            <a:endParaRPr lang="en-US" sz="2800" u="none" dirty="0">
              <a:solidFill>
                <a:schemeClr val="tx2">
                  <a:lumMod val="75000"/>
                </a:schemeClr>
              </a:solidFill>
              <a:latin typeface="Barlow Medium"/>
            </a:endParaRPr>
          </a:p>
        </p:txBody>
      </p:sp>
      <p:pic>
        <p:nvPicPr>
          <p:cNvPr id="9" name="Picture 8" descr="A blue and white logo&#10;&#10;Description automatically generated">
            <a:extLst>
              <a:ext uri="{FF2B5EF4-FFF2-40B4-BE49-F238E27FC236}">
                <a16:creationId xmlns:a16="http://schemas.microsoft.com/office/drawing/2014/main" id="{35001752-4A03-7C40-816A-B8B136B929EA}"/>
              </a:ext>
            </a:extLst>
          </p:cNvPr>
          <p:cNvPicPr>
            <a:picLocks noChangeAspect="1"/>
          </p:cNvPicPr>
          <p:nvPr/>
        </p:nvPicPr>
        <p:blipFill>
          <a:blip r:embed="rId3"/>
          <a:stretch>
            <a:fillRect/>
          </a:stretch>
        </p:blipFill>
        <p:spPr>
          <a:xfrm>
            <a:off x="3987408" y="13308442"/>
            <a:ext cx="3002155" cy="3002155"/>
          </a:xfrm>
          <a:prstGeom prst="rect">
            <a:avLst/>
          </a:prstGeom>
        </p:spPr>
      </p:pic>
      <p:sp>
        <p:nvSpPr>
          <p:cNvPr id="10" name="TextBox 26">
            <a:extLst>
              <a:ext uri="{FF2B5EF4-FFF2-40B4-BE49-F238E27FC236}">
                <a16:creationId xmlns:a16="http://schemas.microsoft.com/office/drawing/2014/main" id="{5B6C2364-54BD-FBB6-DDDF-1CB4200A780A}"/>
              </a:ext>
            </a:extLst>
          </p:cNvPr>
          <p:cNvSpPr txBox="1"/>
          <p:nvPr/>
        </p:nvSpPr>
        <p:spPr>
          <a:xfrm>
            <a:off x="12444491" y="2408078"/>
            <a:ext cx="7322075" cy="812723"/>
          </a:xfrm>
          <a:prstGeom prst="rect">
            <a:avLst/>
          </a:prstGeom>
        </p:spPr>
        <p:txBody>
          <a:bodyPr wrap="square" lIns="0" tIns="0" rIns="0" bIns="0" rtlCol="0" anchor="t">
            <a:spAutoFit/>
          </a:bodyPr>
          <a:lstStyle/>
          <a:p>
            <a:pPr marL="0" lvl="0" indent="0">
              <a:lnSpc>
                <a:spcPts val="6500"/>
              </a:lnSpc>
              <a:spcBef>
                <a:spcPct val="0"/>
              </a:spcBef>
            </a:pPr>
            <a:r>
              <a:rPr lang="en-US" sz="5000" b="1" u="none" spc="-150" dirty="0">
                <a:solidFill>
                  <a:schemeClr val="tx2">
                    <a:lumMod val="75000"/>
                  </a:schemeClr>
                </a:solidFill>
                <a:latin typeface="Space Mono" panose="020B0604020202020204" charset="0"/>
              </a:rPr>
              <a:t>Introduction</a:t>
            </a:r>
          </a:p>
        </p:txBody>
      </p:sp>
      <p:sp>
        <p:nvSpPr>
          <p:cNvPr id="11" name="TextBox 97">
            <a:extLst>
              <a:ext uri="{FF2B5EF4-FFF2-40B4-BE49-F238E27FC236}">
                <a16:creationId xmlns:a16="http://schemas.microsoft.com/office/drawing/2014/main" id="{D1DE57DC-AEE2-929D-5D7D-4C381692B4ED}"/>
              </a:ext>
            </a:extLst>
          </p:cNvPr>
          <p:cNvSpPr txBox="1"/>
          <p:nvPr/>
        </p:nvSpPr>
        <p:spPr>
          <a:xfrm>
            <a:off x="12328903" y="3871509"/>
            <a:ext cx="7322076" cy="12464951"/>
          </a:xfrm>
          <a:prstGeom prst="rect">
            <a:avLst/>
          </a:prstGeom>
        </p:spPr>
        <p:txBody>
          <a:bodyPr wrap="square" lIns="0" tIns="0" rIns="0" bIns="0" rtlCol="0" anchor="t">
            <a:spAutoFit/>
          </a:bodyPr>
          <a:lstStyle/>
          <a:p>
            <a:pPr>
              <a:lnSpc>
                <a:spcPts val="3639"/>
              </a:lnSpc>
              <a:spcBef>
                <a:spcPct val="0"/>
              </a:spcBef>
            </a:pPr>
            <a:r>
              <a:rPr lang="en" sz="3200" dirty="0">
                <a:solidFill>
                  <a:schemeClr val="tx2">
                    <a:lumMod val="75000"/>
                  </a:schemeClr>
                </a:solidFill>
              </a:rPr>
              <a:t>Students with a deep learning attitude aim for meaningful understanding of the material they are learning, they are interested in learning and perceive it as important, and they enjoy the learning process (Biggs &amp; Tang, 2008). The teaching staff can contribute with their activities to the formation of a deep learning attitude in students, for example by using teaching techniques and tasks that activate students (Ramsden, 2003; Biggs &amp; Tang, 2008). Studies have shown that students are activated and the emergence of a deep learning attitude is encouraged, among other things, by tasks that direct students to create something themselves based on what they have learned (Pegrum, Bartle &amp; Longnecker, 2014; Cavazos, Stern, Stephenson &amp; Heddy, 2012; Campbell, Heller &amp; Pulse, 2022). </a:t>
            </a:r>
            <a:r>
              <a:rPr lang="en-GB" sz="3200" dirty="0">
                <a:solidFill>
                  <a:schemeClr val="tx2">
                    <a:lumMod val="75000"/>
                  </a:schemeClr>
                </a:solidFill>
              </a:rPr>
              <a:t>The modified model of Bloom's taxonomy (Anderson &amp; Krathwohl, 2001) clearly shows that cognitive intellectual skills are in a hierarchical relationship. This means that creative tasks require the learner to go through the levels of thinking prior to creation.</a:t>
            </a:r>
            <a:endParaRPr lang="en" sz="3200" dirty="0">
              <a:solidFill>
                <a:schemeClr val="tx2">
                  <a:lumMod val="75000"/>
                </a:schemeClr>
              </a:solidFill>
            </a:endParaRPr>
          </a:p>
        </p:txBody>
      </p:sp>
      <p:sp>
        <p:nvSpPr>
          <p:cNvPr id="13" name="TextBox 56">
            <a:extLst>
              <a:ext uri="{FF2B5EF4-FFF2-40B4-BE49-F238E27FC236}">
                <a16:creationId xmlns:a16="http://schemas.microsoft.com/office/drawing/2014/main" id="{D63A7AD7-E9A9-4283-DEF6-DA96E89D051C}"/>
              </a:ext>
            </a:extLst>
          </p:cNvPr>
          <p:cNvSpPr txBox="1"/>
          <p:nvPr/>
        </p:nvSpPr>
        <p:spPr>
          <a:xfrm>
            <a:off x="12491467" y="16836485"/>
            <a:ext cx="8224876" cy="812723"/>
          </a:xfrm>
          <a:prstGeom prst="rect">
            <a:avLst/>
          </a:prstGeom>
        </p:spPr>
        <p:txBody>
          <a:bodyPr wrap="square" lIns="0" tIns="0" rIns="0" bIns="0" rtlCol="0" anchor="t">
            <a:spAutoFit/>
          </a:bodyPr>
          <a:lstStyle/>
          <a:p>
            <a:pPr marL="0" lvl="0" indent="0">
              <a:lnSpc>
                <a:spcPts val="6500"/>
              </a:lnSpc>
              <a:spcBef>
                <a:spcPct val="0"/>
              </a:spcBef>
            </a:pPr>
            <a:r>
              <a:rPr lang="en-US" sz="5000" b="1" spc="-150" dirty="0">
                <a:solidFill>
                  <a:schemeClr val="tx2">
                    <a:lumMod val="75000"/>
                  </a:schemeClr>
                </a:solidFill>
                <a:latin typeface="Space Mono" panose="020B0604020202020204" charset="0"/>
              </a:rPr>
              <a:t>Course</a:t>
            </a:r>
          </a:p>
        </p:txBody>
      </p:sp>
      <p:sp>
        <p:nvSpPr>
          <p:cNvPr id="17" name="TextBox 99">
            <a:extLst>
              <a:ext uri="{FF2B5EF4-FFF2-40B4-BE49-F238E27FC236}">
                <a16:creationId xmlns:a16="http://schemas.microsoft.com/office/drawing/2014/main" id="{46CBBEFC-2FF7-B9ED-AC7E-E92C06BE03E0}"/>
              </a:ext>
            </a:extLst>
          </p:cNvPr>
          <p:cNvSpPr txBox="1"/>
          <p:nvPr/>
        </p:nvSpPr>
        <p:spPr>
          <a:xfrm>
            <a:off x="12439959" y="17982710"/>
            <a:ext cx="7322076" cy="1384995"/>
          </a:xfrm>
          <a:prstGeom prst="rect">
            <a:avLst/>
          </a:prstGeom>
        </p:spPr>
        <p:txBody>
          <a:bodyPr wrap="square" lIns="0" tIns="0" rIns="0" bIns="0" rtlCol="0" anchor="t">
            <a:spAutoFit/>
          </a:bodyPr>
          <a:lstStyle/>
          <a:p>
            <a:pPr>
              <a:lnSpc>
                <a:spcPts val="3639"/>
              </a:lnSpc>
              <a:spcBef>
                <a:spcPct val="0"/>
              </a:spcBef>
            </a:pPr>
            <a:r>
              <a:rPr lang="en" sz="3200" dirty="0">
                <a:solidFill>
                  <a:schemeClr val="tx2">
                    <a:lumMod val="75000"/>
                  </a:schemeClr>
                </a:solidFill>
              </a:rPr>
              <a:t>Non-contractual obligations (P2OG.01.109)</a:t>
            </a:r>
          </a:p>
          <a:p>
            <a:pPr marL="457200" indent="-457200">
              <a:lnSpc>
                <a:spcPts val="3639"/>
              </a:lnSpc>
              <a:spcBef>
                <a:spcPct val="0"/>
              </a:spcBef>
              <a:buFont typeface="Arial" panose="020B0604020202020204" pitchFamily="34" charset="0"/>
              <a:buChar char="•"/>
            </a:pPr>
            <a:r>
              <a:rPr lang="en" sz="3200" dirty="0">
                <a:solidFill>
                  <a:schemeClr val="tx2">
                    <a:lumMod val="75000"/>
                  </a:schemeClr>
                </a:solidFill>
              </a:rPr>
              <a:t>compulsory course (law, BA)</a:t>
            </a:r>
          </a:p>
          <a:p>
            <a:pPr marL="457200" indent="-457200">
              <a:lnSpc>
                <a:spcPts val="3639"/>
              </a:lnSpc>
              <a:spcBef>
                <a:spcPct val="0"/>
              </a:spcBef>
              <a:buFont typeface="Arial" panose="020B0604020202020204" pitchFamily="34" charset="0"/>
              <a:buChar char="•"/>
            </a:pPr>
            <a:r>
              <a:rPr lang="en" sz="3200" dirty="0">
                <a:solidFill>
                  <a:schemeClr val="tx2">
                    <a:lumMod val="75000"/>
                  </a:schemeClr>
                </a:solidFill>
              </a:rPr>
              <a:t>6 ECTS</a:t>
            </a:r>
          </a:p>
        </p:txBody>
      </p:sp>
      <p:sp>
        <p:nvSpPr>
          <p:cNvPr id="18" name="TextBox 67">
            <a:extLst>
              <a:ext uri="{FF2B5EF4-FFF2-40B4-BE49-F238E27FC236}">
                <a16:creationId xmlns:a16="http://schemas.microsoft.com/office/drawing/2014/main" id="{4E296173-29DB-8655-0BE9-EED7AA856BDF}"/>
              </a:ext>
            </a:extLst>
          </p:cNvPr>
          <p:cNvSpPr txBox="1"/>
          <p:nvPr/>
        </p:nvSpPr>
        <p:spPr>
          <a:xfrm>
            <a:off x="12536183" y="20501286"/>
            <a:ext cx="5799521" cy="812723"/>
          </a:xfrm>
          <a:prstGeom prst="rect">
            <a:avLst/>
          </a:prstGeom>
        </p:spPr>
        <p:txBody>
          <a:bodyPr lIns="0" tIns="0" rIns="0" bIns="0" rtlCol="0" anchor="t">
            <a:spAutoFit/>
          </a:bodyPr>
          <a:lstStyle/>
          <a:p>
            <a:pPr marL="0" lvl="0" indent="0">
              <a:lnSpc>
                <a:spcPts val="6500"/>
              </a:lnSpc>
              <a:spcBef>
                <a:spcPct val="0"/>
              </a:spcBef>
            </a:pPr>
            <a:r>
              <a:rPr lang="en-US" sz="5000" b="1" spc="-150" dirty="0">
                <a:solidFill>
                  <a:schemeClr val="tx2">
                    <a:lumMod val="75000"/>
                  </a:schemeClr>
                </a:solidFill>
                <a:latin typeface="Space Mono" panose="02000509040000020004" charset="0"/>
              </a:rPr>
              <a:t>Assignment</a:t>
            </a:r>
          </a:p>
        </p:txBody>
      </p:sp>
      <p:sp>
        <p:nvSpPr>
          <p:cNvPr id="20" name="TextBox 68">
            <a:extLst>
              <a:ext uri="{FF2B5EF4-FFF2-40B4-BE49-F238E27FC236}">
                <a16:creationId xmlns:a16="http://schemas.microsoft.com/office/drawing/2014/main" id="{17C55852-D3F6-B303-8302-3CDC1E7CC7F8}"/>
              </a:ext>
            </a:extLst>
          </p:cNvPr>
          <p:cNvSpPr txBox="1"/>
          <p:nvPr/>
        </p:nvSpPr>
        <p:spPr>
          <a:xfrm>
            <a:off x="12328902" y="21578950"/>
            <a:ext cx="6949698" cy="10261784"/>
          </a:xfrm>
          <a:prstGeom prst="rect">
            <a:avLst/>
          </a:prstGeom>
        </p:spPr>
        <p:txBody>
          <a:bodyPr wrap="square" lIns="0" tIns="0" rIns="0" bIns="0" rtlCol="0" anchor="t">
            <a:spAutoFit/>
          </a:bodyPr>
          <a:lstStyle/>
          <a:p>
            <a:pPr marL="457200" indent="-457200">
              <a:lnSpc>
                <a:spcPct val="100000"/>
              </a:lnSpc>
              <a:spcBef>
                <a:spcPts val="0"/>
              </a:spcBef>
              <a:buFont typeface="Arial" panose="020B0604020202020204" pitchFamily="34" charset="0"/>
              <a:buChar char="•"/>
            </a:pPr>
            <a:r>
              <a:rPr lang="en" sz="3200" dirty="0">
                <a:solidFill>
                  <a:schemeClr val="tx2">
                    <a:lumMod val="75000"/>
                  </a:schemeClr>
                </a:solidFill>
              </a:rPr>
              <a:t>creative assignment: an evaluable task (up to 5% of the points that form the basis of the final grade);</a:t>
            </a:r>
          </a:p>
          <a:p>
            <a:pPr marL="457200" indent="-457200">
              <a:lnSpc>
                <a:spcPct val="100000"/>
              </a:lnSpc>
              <a:spcBef>
                <a:spcPts val="0"/>
              </a:spcBef>
              <a:buFont typeface="Arial" panose="020B0604020202020204" pitchFamily="34" charset="0"/>
              <a:buChar char="•"/>
            </a:pPr>
            <a:r>
              <a:rPr lang="en-GB" sz="3200" dirty="0">
                <a:solidFill>
                  <a:schemeClr val="tx2">
                    <a:lumMod val="75000"/>
                  </a:schemeClr>
                </a:solidFill>
              </a:rPr>
              <a:t>f</a:t>
            </a:r>
            <a:r>
              <a:rPr lang="en" sz="3200" dirty="0">
                <a:solidFill>
                  <a:schemeClr val="tx2">
                    <a:lumMod val="75000"/>
                  </a:schemeClr>
                </a:solidFill>
              </a:rPr>
              <a:t>reedom of choice: performing creative assignment is optional;</a:t>
            </a:r>
          </a:p>
          <a:p>
            <a:pPr marL="457200" indent="-457200">
              <a:lnSpc>
                <a:spcPct val="100000"/>
              </a:lnSpc>
              <a:spcBef>
                <a:spcPts val="0"/>
              </a:spcBef>
              <a:buFont typeface="Arial" panose="020B0604020202020204" pitchFamily="34" charset="0"/>
              <a:buChar char="•"/>
            </a:pPr>
            <a:r>
              <a:rPr lang="en" sz="3200" dirty="0">
                <a:solidFill>
                  <a:schemeClr val="tx2">
                    <a:lumMod val="75000"/>
                  </a:schemeClr>
                </a:solidFill>
              </a:rPr>
              <a:t>aim: learning through creation, collaborative learning;</a:t>
            </a:r>
          </a:p>
          <a:p>
            <a:pPr marL="457200" indent="-457200">
              <a:lnSpc>
                <a:spcPct val="100000"/>
              </a:lnSpc>
              <a:spcBef>
                <a:spcPts val="0"/>
              </a:spcBef>
              <a:buFont typeface="Arial" panose="020B0604020202020204" pitchFamily="34" charset="0"/>
              <a:buChar char="•"/>
            </a:pPr>
            <a:r>
              <a:rPr lang="en" sz="3200" dirty="0">
                <a:solidFill>
                  <a:schemeClr val="tx2">
                    <a:lumMod val="75000"/>
                  </a:schemeClr>
                </a:solidFill>
              </a:rPr>
              <a:t>content: related to the course material;</a:t>
            </a:r>
          </a:p>
          <a:p>
            <a:pPr marL="457200" indent="-457200">
              <a:lnSpc>
                <a:spcPct val="100000"/>
              </a:lnSpc>
              <a:spcBef>
                <a:spcPts val="0"/>
              </a:spcBef>
              <a:buFont typeface="Arial" panose="020B0604020202020204" pitchFamily="34" charset="0"/>
              <a:buChar char="•"/>
            </a:pPr>
            <a:r>
              <a:rPr lang="en-GB" sz="3200" dirty="0">
                <a:solidFill>
                  <a:schemeClr val="tx2">
                    <a:lumMod val="75000"/>
                  </a:schemeClr>
                </a:solidFill>
              </a:rPr>
              <a:t>f</a:t>
            </a:r>
            <a:r>
              <a:rPr lang="en" sz="3200" dirty="0">
                <a:solidFill>
                  <a:schemeClr val="tx2">
                    <a:lumMod val="75000"/>
                  </a:schemeClr>
                </a:solidFill>
              </a:rPr>
              <a:t>orm and type: any learning object that helps both its creator and fellow students to better understand the course material;</a:t>
            </a:r>
          </a:p>
          <a:p>
            <a:pPr marL="457200" indent="-457200">
              <a:lnSpc>
                <a:spcPct val="100000"/>
              </a:lnSpc>
              <a:spcBef>
                <a:spcPts val="0"/>
              </a:spcBef>
              <a:buFont typeface="Arial" panose="020B0604020202020204" pitchFamily="34" charset="0"/>
              <a:buChar char="•"/>
            </a:pPr>
            <a:r>
              <a:rPr lang="en" sz="3200" dirty="0">
                <a:solidFill>
                  <a:schemeClr val="tx2">
                    <a:lumMod val="75000"/>
                  </a:schemeClr>
                </a:solidFill>
              </a:rPr>
              <a:t>time frame: the work is submitted few weeks before the final assessment;</a:t>
            </a:r>
          </a:p>
          <a:p>
            <a:pPr marL="457200" indent="-457200">
              <a:lnSpc>
                <a:spcPct val="100000"/>
              </a:lnSpc>
              <a:spcBef>
                <a:spcPts val="0"/>
              </a:spcBef>
              <a:buFont typeface="Arial" panose="020B0604020202020204" pitchFamily="34" charset="0"/>
              <a:buChar char="•"/>
            </a:pPr>
            <a:r>
              <a:rPr lang="en" sz="3200" dirty="0">
                <a:solidFill>
                  <a:schemeClr val="tx2">
                    <a:lumMod val="75000"/>
                  </a:schemeClr>
                </a:solidFill>
              </a:rPr>
              <a:t>collaboration: learning object is created as a result of a team effort;</a:t>
            </a:r>
          </a:p>
          <a:p>
            <a:pPr marL="457200" indent="-457200">
              <a:lnSpc>
                <a:spcPct val="100000"/>
              </a:lnSpc>
              <a:spcBef>
                <a:spcPts val="0"/>
              </a:spcBef>
              <a:buFont typeface="Arial" panose="020B0604020202020204" pitchFamily="34" charset="0"/>
              <a:buChar char="•"/>
            </a:pPr>
            <a:r>
              <a:rPr lang="en" sz="3200" dirty="0">
                <a:solidFill>
                  <a:schemeClr val="tx2">
                    <a:lumMod val="75000"/>
                  </a:schemeClr>
                </a:solidFill>
              </a:rPr>
              <a:t>reflection: the students explain the choice of content and form of their work, including what they have learned in the process of making it.</a:t>
            </a:r>
          </a:p>
          <a:p>
            <a:pPr>
              <a:lnSpc>
                <a:spcPts val="3640"/>
              </a:lnSpc>
            </a:pPr>
            <a:endParaRPr lang="en-US" sz="2599" dirty="0">
              <a:solidFill>
                <a:schemeClr val="tx2">
                  <a:lumMod val="75000"/>
                </a:schemeClr>
              </a:solidFill>
              <a:latin typeface="Barlow Medium"/>
            </a:endParaRPr>
          </a:p>
        </p:txBody>
      </p:sp>
      <p:sp>
        <p:nvSpPr>
          <p:cNvPr id="21" name="TextBox 88">
            <a:extLst>
              <a:ext uri="{FF2B5EF4-FFF2-40B4-BE49-F238E27FC236}">
                <a16:creationId xmlns:a16="http://schemas.microsoft.com/office/drawing/2014/main" id="{3AEEA4B5-392D-1C1C-F419-0F03E67E4857}"/>
              </a:ext>
            </a:extLst>
          </p:cNvPr>
          <p:cNvSpPr txBox="1"/>
          <p:nvPr/>
        </p:nvSpPr>
        <p:spPr>
          <a:xfrm>
            <a:off x="23972953" y="2412898"/>
            <a:ext cx="16505019" cy="812723"/>
          </a:xfrm>
          <a:prstGeom prst="rect">
            <a:avLst/>
          </a:prstGeom>
        </p:spPr>
        <p:txBody>
          <a:bodyPr lIns="0" tIns="0" rIns="0" bIns="0" rtlCol="0" anchor="t">
            <a:spAutoFit/>
          </a:bodyPr>
          <a:lstStyle/>
          <a:p>
            <a:pPr marL="0" lvl="0" indent="0">
              <a:lnSpc>
                <a:spcPts val="6500"/>
              </a:lnSpc>
              <a:spcBef>
                <a:spcPct val="0"/>
              </a:spcBef>
            </a:pPr>
            <a:r>
              <a:rPr lang="en-US" sz="5000" b="1" spc="-150" dirty="0">
                <a:solidFill>
                  <a:schemeClr val="tx2">
                    <a:lumMod val="75000"/>
                  </a:schemeClr>
                </a:solidFill>
                <a:latin typeface="Space Mono" panose="020B0604020202020204" charset="0"/>
              </a:rPr>
              <a:t>Experiences and Examples</a:t>
            </a:r>
          </a:p>
        </p:txBody>
      </p:sp>
      <p:sp>
        <p:nvSpPr>
          <p:cNvPr id="27" name="TextBox 38">
            <a:extLst>
              <a:ext uri="{FF2B5EF4-FFF2-40B4-BE49-F238E27FC236}">
                <a16:creationId xmlns:a16="http://schemas.microsoft.com/office/drawing/2014/main" id="{271CD92E-E03C-0CD7-74F3-9478174500A0}"/>
              </a:ext>
            </a:extLst>
          </p:cNvPr>
          <p:cNvSpPr txBox="1"/>
          <p:nvPr/>
        </p:nvSpPr>
        <p:spPr>
          <a:xfrm>
            <a:off x="23209167" y="27616284"/>
            <a:ext cx="19415138" cy="3693319"/>
          </a:xfrm>
          <a:prstGeom prst="rect">
            <a:avLst/>
          </a:prstGeom>
        </p:spPr>
        <p:txBody>
          <a:bodyPr wrap="square" lIns="0" tIns="0" rIns="0" bIns="0" rtlCol="0" anchor="t">
            <a:spAutoFit/>
          </a:bodyPr>
          <a:lstStyle/>
          <a:p>
            <a:pPr algn="just">
              <a:lnSpc>
                <a:spcPct val="100000"/>
              </a:lnSpc>
              <a:spcBef>
                <a:spcPts val="0"/>
              </a:spcBef>
            </a:pPr>
            <a:r>
              <a:rPr lang="en" sz="2400" b="1" dirty="0">
                <a:solidFill>
                  <a:schemeClr val="tx2">
                    <a:lumMod val="75000"/>
                  </a:schemeClr>
                </a:solidFill>
              </a:rPr>
              <a:t>Anderson, L.W., &amp; Krathwohl, D.R. (2001). </a:t>
            </a:r>
            <a:r>
              <a:rPr lang="en" sz="2400" dirty="0">
                <a:solidFill>
                  <a:schemeClr val="tx2">
                    <a:lumMod val="75000"/>
                  </a:schemeClr>
                </a:solidFill>
              </a:rPr>
              <a:t>A taxonomy for learning , teaching , and assessing : A revision of Bloom's taxonomy of education objectives: complete edition . Addison Wesley Longman , Inc.</a:t>
            </a:r>
          </a:p>
          <a:p>
            <a:pPr>
              <a:lnSpc>
                <a:spcPct val="100000"/>
              </a:lnSpc>
              <a:spcBef>
                <a:spcPts val="0"/>
              </a:spcBef>
            </a:pPr>
            <a:r>
              <a:rPr lang="en" sz="2400" b="1" dirty="0">
                <a:solidFill>
                  <a:schemeClr val="tx2">
                    <a:lumMod val="75000"/>
                  </a:schemeClr>
                </a:solidFill>
              </a:rPr>
              <a:t>Biggs, J., Tang, C. (2008). </a:t>
            </a:r>
            <a:r>
              <a:rPr lang="en" sz="2400" dirty="0">
                <a:solidFill>
                  <a:schemeClr val="tx2">
                    <a:lumMod val="75000"/>
                  </a:schemeClr>
                </a:solidFill>
              </a:rPr>
              <a:t>Teaching that values learning at university. Tartu: Tartu University Press.</a:t>
            </a:r>
          </a:p>
          <a:p>
            <a:pPr algn="just">
              <a:lnSpc>
                <a:spcPct val="100000"/>
              </a:lnSpc>
              <a:spcBef>
                <a:spcPts val="0"/>
              </a:spcBef>
            </a:pPr>
            <a:r>
              <a:rPr lang="en" sz="2400" b="1" dirty="0">
                <a:solidFill>
                  <a:schemeClr val="tx2">
                    <a:lumMod val="75000"/>
                  </a:schemeClr>
                </a:solidFill>
              </a:rPr>
              <a:t>Campbell, L.O., Heller, S., &amp; Pulse, L. (2022). </a:t>
            </a:r>
            <a:r>
              <a:rPr lang="en" sz="2400" dirty="0">
                <a:solidFill>
                  <a:schemeClr val="tx2">
                    <a:lumMod val="75000"/>
                  </a:schemeClr>
                </a:solidFill>
              </a:rPr>
              <a:t>Student-created video: An active learning approach in online environments. Interactive Learning Environments, 30(6), 1145-1154.</a:t>
            </a:r>
          </a:p>
          <a:p>
            <a:pPr algn="just">
              <a:lnSpc>
                <a:spcPct val="100000"/>
              </a:lnSpc>
              <a:spcBef>
                <a:spcPts val="0"/>
              </a:spcBef>
            </a:pPr>
            <a:r>
              <a:rPr lang="en" sz="2400" b="1" dirty="0">
                <a:solidFill>
                  <a:schemeClr val="tx2">
                    <a:lumMod val="75000"/>
                  </a:schemeClr>
                </a:solidFill>
              </a:rPr>
              <a:t>Cavazos, JT, Stern, W., Stephenson, E., &amp; Heddy, B. (2021). </a:t>
            </a:r>
            <a:r>
              <a:rPr lang="en" sz="2400" dirty="0">
                <a:solidFill>
                  <a:schemeClr val="tx2">
                    <a:lumMod val="75000"/>
                  </a:schemeClr>
                </a:solidFill>
              </a:rPr>
              <a:t>Myth-busting with infographics: Do creative assignments help student learn ? Teaching of Psychology, 48(2), 117-123.</a:t>
            </a:r>
          </a:p>
          <a:p>
            <a:pPr algn="just">
              <a:lnSpc>
                <a:spcPct val="100000"/>
              </a:lnSpc>
              <a:spcBef>
                <a:spcPts val="0"/>
              </a:spcBef>
            </a:pPr>
            <a:r>
              <a:rPr lang="en" sz="2400" b="1" dirty="0">
                <a:solidFill>
                  <a:schemeClr val="tx2">
                    <a:lumMod val="75000"/>
                  </a:schemeClr>
                </a:solidFill>
              </a:rPr>
              <a:t>Pegrum, M., Bartle, E., &amp; Longnecker, N. (2015). </a:t>
            </a:r>
            <a:r>
              <a:rPr lang="en" sz="2400" dirty="0">
                <a:solidFill>
                  <a:schemeClr val="tx2">
                    <a:lumMod val="75000"/>
                  </a:schemeClr>
                </a:solidFill>
              </a:rPr>
              <a:t>Can creative podcasting promote deep learning? The use of podcasting for learning content in an undergraduate science dream ​British Journal of Educational Technology, 46(1), 142-152.</a:t>
            </a:r>
          </a:p>
          <a:p>
            <a:pPr algn="just">
              <a:lnSpc>
                <a:spcPct val="100000"/>
              </a:lnSpc>
              <a:spcBef>
                <a:spcPts val="0"/>
              </a:spcBef>
            </a:pPr>
            <a:r>
              <a:rPr lang="en" sz="2400" b="1" dirty="0">
                <a:solidFill>
                  <a:schemeClr val="tx2">
                    <a:lumMod val="75000"/>
                  </a:schemeClr>
                </a:solidFill>
              </a:rPr>
              <a:t>Ramsden, P. (2003). </a:t>
            </a:r>
            <a:r>
              <a:rPr lang="en" sz="2400" dirty="0">
                <a:solidFill>
                  <a:schemeClr val="tx2">
                    <a:lumMod val="75000"/>
                  </a:schemeClr>
                </a:solidFill>
              </a:rPr>
              <a:t>Learning that teach in higher education (2nd ed.). London: Routledge Falmer.</a:t>
            </a:r>
          </a:p>
        </p:txBody>
      </p:sp>
      <p:sp>
        <p:nvSpPr>
          <p:cNvPr id="28" name="TextBox 37">
            <a:extLst>
              <a:ext uri="{FF2B5EF4-FFF2-40B4-BE49-F238E27FC236}">
                <a16:creationId xmlns:a16="http://schemas.microsoft.com/office/drawing/2014/main" id="{EB2CA5D7-4BD3-E114-BD60-0BC8D7998278}"/>
              </a:ext>
            </a:extLst>
          </p:cNvPr>
          <p:cNvSpPr txBox="1"/>
          <p:nvPr/>
        </p:nvSpPr>
        <p:spPr>
          <a:xfrm>
            <a:off x="23738840" y="26520581"/>
            <a:ext cx="16540875" cy="812723"/>
          </a:xfrm>
          <a:prstGeom prst="rect">
            <a:avLst/>
          </a:prstGeom>
        </p:spPr>
        <p:txBody>
          <a:bodyPr lIns="0" tIns="0" rIns="0" bIns="0" rtlCol="0" anchor="t">
            <a:spAutoFit/>
          </a:bodyPr>
          <a:lstStyle/>
          <a:p>
            <a:pPr marL="0" lvl="0" indent="0">
              <a:lnSpc>
                <a:spcPts val="6500"/>
              </a:lnSpc>
              <a:spcBef>
                <a:spcPct val="0"/>
              </a:spcBef>
            </a:pPr>
            <a:r>
              <a:rPr lang="en-US" sz="5000" b="1" spc="-150" dirty="0">
                <a:solidFill>
                  <a:schemeClr val="tx2">
                    <a:lumMod val="75000"/>
                  </a:schemeClr>
                </a:solidFill>
                <a:latin typeface="Space Mono" panose="02000509040000020004" charset="0"/>
              </a:rPr>
              <a:t>References</a:t>
            </a:r>
          </a:p>
        </p:txBody>
      </p:sp>
      <p:sp>
        <p:nvSpPr>
          <p:cNvPr id="32" name="TextBox 49">
            <a:extLst>
              <a:ext uri="{FF2B5EF4-FFF2-40B4-BE49-F238E27FC236}">
                <a16:creationId xmlns:a16="http://schemas.microsoft.com/office/drawing/2014/main" id="{A9562F05-0E25-26B4-384A-123D177D9018}"/>
              </a:ext>
            </a:extLst>
          </p:cNvPr>
          <p:cNvSpPr txBox="1"/>
          <p:nvPr/>
        </p:nvSpPr>
        <p:spPr>
          <a:xfrm>
            <a:off x="23644492" y="18698489"/>
            <a:ext cx="16540875" cy="812723"/>
          </a:xfrm>
          <a:prstGeom prst="rect">
            <a:avLst/>
          </a:prstGeom>
        </p:spPr>
        <p:txBody>
          <a:bodyPr lIns="0" tIns="0" rIns="0" bIns="0" rtlCol="0" anchor="t">
            <a:spAutoFit/>
          </a:bodyPr>
          <a:lstStyle/>
          <a:p>
            <a:pPr marL="0" lvl="0" indent="0">
              <a:lnSpc>
                <a:spcPts val="6500"/>
              </a:lnSpc>
              <a:spcBef>
                <a:spcPct val="0"/>
              </a:spcBef>
            </a:pPr>
            <a:r>
              <a:rPr lang="en-US" sz="5000" b="1" spc="-150" dirty="0">
                <a:solidFill>
                  <a:schemeClr val="tx2">
                    <a:lumMod val="75000"/>
                  </a:schemeClr>
                </a:solidFill>
                <a:latin typeface="Space Mono" panose="02000509040000020004" charset="0"/>
              </a:rPr>
              <a:t>Student Feedback</a:t>
            </a:r>
            <a:r>
              <a:rPr lang="en-US" sz="5000" b="1" spc="-150" dirty="0">
                <a:solidFill>
                  <a:srgbClr val="FF8686"/>
                </a:solidFill>
                <a:latin typeface="Space Mono" panose="02000509040000020004" charset="0"/>
              </a:rPr>
              <a:t> </a:t>
            </a:r>
          </a:p>
        </p:txBody>
      </p:sp>
      <p:sp>
        <p:nvSpPr>
          <p:cNvPr id="33" name="TextBox 50">
            <a:extLst>
              <a:ext uri="{FF2B5EF4-FFF2-40B4-BE49-F238E27FC236}">
                <a16:creationId xmlns:a16="http://schemas.microsoft.com/office/drawing/2014/main" id="{6A51B99E-484C-CD3E-7DE2-30402184A08C}"/>
              </a:ext>
            </a:extLst>
          </p:cNvPr>
          <p:cNvSpPr txBox="1"/>
          <p:nvPr/>
        </p:nvSpPr>
        <p:spPr>
          <a:xfrm>
            <a:off x="23279547" y="19677927"/>
            <a:ext cx="19361136" cy="3514968"/>
          </a:xfrm>
          <a:prstGeom prst="rect">
            <a:avLst/>
          </a:prstGeom>
        </p:spPr>
        <p:txBody>
          <a:bodyPr wrap="square" lIns="0" tIns="0" rIns="0" bIns="0" rtlCol="0" anchor="t">
            <a:spAutoFit/>
          </a:bodyPr>
          <a:lstStyle/>
          <a:p>
            <a:pPr marL="457200" indent="-457200">
              <a:spcBef>
                <a:spcPts val="411"/>
              </a:spcBef>
              <a:buFont typeface="Arial" panose="020B0604020202020204" pitchFamily="34" charset="0"/>
              <a:buChar char="•"/>
            </a:pPr>
            <a:r>
              <a:rPr lang="en" sz="3200" i="1" dirty="0">
                <a:solidFill>
                  <a:schemeClr val="tx2">
                    <a:lumMod val="75000"/>
                  </a:schemeClr>
                </a:solidFill>
              </a:rPr>
              <a:t>“The requirement that the result of this assignment should facilitate learning in the given course has a disciplining effect, it helps to maintain focus and leads to deep thinking about the course material.”</a:t>
            </a:r>
          </a:p>
          <a:p>
            <a:pPr marL="457200" indent="-457200">
              <a:spcBef>
                <a:spcPts val="411"/>
              </a:spcBef>
              <a:buFont typeface="Arial" panose="020B0604020202020204" pitchFamily="34" charset="0"/>
              <a:buChar char="•"/>
            </a:pPr>
            <a:r>
              <a:rPr lang="en" sz="3200" i="1" dirty="0">
                <a:solidFill>
                  <a:schemeClr val="tx2">
                    <a:lumMod val="75000"/>
                  </a:schemeClr>
                </a:solidFill>
              </a:rPr>
              <a:t>“I liked that it was possible to see the learning objects created by my fellow students – it was a very good material to use when preparing for the exam.”</a:t>
            </a:r>
          </a:p>
          <a:p>
            <a:pPr marL="457200" indent="-457200">
              <a:spcBef>
                <a:spcPts val="411"/>
              </a:spcBef>
              <a:buFont typeface="Arial" panose="020B0604020202020204" pitchFamily="34" charset="0"/>
              <a:buChar char="•"/>
            </a:pPr>
            <a:r>
              <a:rPr lang="en" sz="3200" i="1" dirty="0">
                <a:solidFill>
                  <a:schemeClr val="tx2">
                    <a:lumMod val="75000"/>
                  </a:schemeClr>
                </a:solidFill>
              </a:rPr>
              <a:t>“It's good that we had a free choice regarding the form of the creative assignment. Even though making the video took a lot of time, but in the end it was fun and interesting, I feel that I learned a lot during this process.”</a:t>
            </a:r>
          </a:p>
          <a:p>
            <a:pPr marL="576518" lvl="1" indent="-288259">
              <a:lnSpc>
                <a:spcPts val="3738"/>
              </a:lnSpc>
              <a:buFont typeface="Arial"/>
              <a:buChar char="•"/>
            </a:pPr>
            <a:endParaRPr lang="en-US" sz="2670" dirty="0">
              <a:solidFill>
                <a:srgbClr val="000000"/>
              </a:solidFill>
              <a:latin typeface="Barlow Medium"/>
            </a:endParaRPr>
          </a:p>
        </p:txBody>
      </p:sp>
      <p:graphicFrame>
        <p:nvGraphicFramePr>
          <p:cNvPr id="34" name="Table 33">
            <a:extLst>
              <a:ext uri="{FF2B5EF4-FFF2-40B4-BE49-F238E27FC236}">
                <a16:creationId xmlns:a16="http://schemas.microsoft.com/office/drawing/2014/main" id="{8F8FB735-4ED1-E6C1-B68D-B6438E31474C}"/>
              </a:ext>
            </a:extLst>
          </p:cNvPr>
          <p:cNvGraphicFramePr>
            <a:graphicFrameLocks noGrp="1"/>
          </p:cNvGraphicFramePr>
          <p:nvPr>
            <p:extLst>
              <p:ext uri="{D42A27DB-BD31-4B8C-83A1-F6EECF244321}">
                <p14:modId xmlns:p14="http://schemas.microsoft.com/office/powerpoint/2010/main" val="4103232029"/>
              </p:ext>
            </p:extLst>
          </p:nvPr>
        </p:nvGraphicFramePr>
        <p:xfrm>
          <a:off x="23345025" y="3990344"/>
          <a:ext cx="19178168" cy="6586948"/>
        </p:xfrm>
        <a:graphic>
          <a:graphicData uri="http://schemas.openxmlformats.org/drawingml/2006/table">
            <a:tbl>
              <a:tblPr firstRow="1" bandRow="1">
                <a:tableStyleId>{5C22544A-7EE6-4342-B048-85BDC9FD1C3A}</a:tableStyleId>
              </a:tblPr>
              <a:tblGrid>
                <a:gridCol w="1288850">
                  <a:extLst>
                    <a:ext uri="{9D8B030D-6E8A-4147-A177-3AD203B41FA5}">
                      <a16:colId xmlns:a16="http://schemas.microsoft.com/office/drawing/2014/main" val="2609963104"/>
                    </a:ext>
                  </a:extLst>
                </a:gridCol>
                <a:gridCol w="1529088">
                  <a:extLst>
                    <a:ext uri="{9D8B030D-6E8A-4147-A177-3AD203B41FA5}">
                      <a16:colId xmlns:a16="http://schemas.microsoft.com/office/drawing/2014/main" val="3441074334"/>
                    </a:ext>
                  </a:extLst>
                </a:gridCol>
                <a:gridCol w="2140723">
                  <a:extLst>
                    <a:ext uri="{9D8B030D-6E8A-4147-A177-3AD203B41FA5}">
                      <a16:colId xmlns:a16="http://schemas.microsoft.com/office/drawing/2014/main" val="2455139526"/>
                    </a:ext>
                  </a:extLst>
                </a:gridCol>
                <a:gridCol w="1681996">
                  <a:extLst>
                    <a:ext uri="{9D8B030D-6E8A-4147-A177-3AD203B41FA5}">
                      <a16:colId xmlns:a16="http://schemas.microsoft.com/office/drawing/2014/main" val="598429014"/>
                    </a:ext>
                  </a:extLst>
                </a:gridCol>
                <a:gridCol w="1911359">
                  <a:extLst>
                    <a:ext uri="{9D8B030D-6E8A-4147-A177-3AD203B41FA5}">
                      <a16:colId xmlns:a16="http://schemas.microsoft.com/office/drawing/2014/main" val="1591601137"/>
                    </a:ext>
                  </a:extLst>
                </a:gridCol>
                <a:gridCol w="1987814">
                  <a:extLst>
                    <a:ext uri="{9D8B030D-6E8A-4147-A177-3AD203B41FA5}">
                      <a16:colId xmlns:a16="http://schemas.microsoft.com/office/drawing/2014/main" val="1986797768"/>
                    </a:ext>
                  </a:extLst>
                </a:gridCol>
                <a:gridCol w="1987814">
                  <a:extLst>
                    <a:ext uri="{9D8B030D-6E8A-4147-A177-3AD203B41FA5}">
                      <a16:colId xmlns:a16="http://schemas.microsoft.com/office/drawing/2014/main" val="1637209511"/>
                    </a:ext>
                  </a:extLst>
                </a:gridCol>
                <a:gridCol w="2064268">
                  <a:extLst>
                    <a:ext uri="{9D8B030D-6E8A-4147-A177-3AD203B41FA5}">
                      <a16:colId xmlns:a16="http://schemas.microsoft.com/office/drawing/2014/main" val="1203490368"/>
                    </a:ext>
                  </a:extLst>
                </a:gridCol>
                <a:gridCol w="4586256">
                  <a:extLst>
                    <a:ext uri="{9D8B030D-6E8A-4147-A177-3AD203B41FA5}">
                      <a16:colId xmlns:a16="http://schemas.microsoft.com/office/drawing/2014/main" val="1206074445"/>
                    </a:ext>
                  </a:extLst>
                </a:gridCol>
              </a:tblGrid>
              <a:tr h="1533782">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solidFill>
                      <a:schemeClr val="accent1">
                        <a:lumMod val="40000"/>
                        <a:lumOff val="60000"/>
                      </a:schemeClr>
                    </a:solidFill>
                  </a:tcPr>
                </a:tc>
                <a:tc>
                  <a:txBody>
                    <a:bodyPr/>
                    <a:lstStyle/>
                    <a:p>
                      <a:pPr algn="l"/>
                      <a:r>
                        <a:rPr lang="en-GB"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solidFill>
                      <a:schemeClr val="accent1">
                        <a:lumMod val="40000"/>
                        <a:lumOff val="60000"/>
                      </a:schemeClr>
                    </a:solidFill>
                  </a:tcPr>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Crossword</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solidFill>
                      <a:schemeClr val="accent1">
                        <a:lumMod val="40000"/>
                        <a:lumOff val="60000"/>
                      </a:schemeClr>
                    </a:solidFill>
                  </a:tcPr>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Video</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solidFill>
                      <a:schemeClr val="accent1">
                        <a:lumMod val="40000"/>
                        <a:lumOff val="60000"/>
                      </a:schemeClr>
                    </a:solidFill>
                  </a:tcPr>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Multiple choice </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solidFill>
                      <a:schemeClr val="accent1">
                        <a:lumMod val="40000"/>
                        <a:lumOff val="60000"/>
                      </a:schemeClr>
                    </a:solidFill>
                  </a:tcPr>
                </a:tc>
                <a:tc>
                  <a:txBody>
                    <a:bodyPr/>
                    <a:lstStyle/>
                    <a:p>
                      <a:pPr algn="l"/>
                      <a:r>
                        <a:rPr lang="et-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Jeopardy</a:t>
                      </a:r>
                    </a:p>
                    <a:p>
                      <a:pPr algn="l"/>
                      <a:r>
                        <a:rPr lang="et-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kahoot</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solidFill>
                      <a:schemeClr val="accent1">
                        <a:lumMod val="40000"/>
                        <a:lumOff val="60000"/>
                      </a:schemeClr>
                    </a:solidFill>
                  </a:tcPr>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Case analysis</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solidFill>
                      <a:schemeClr val="accent1">
                        <a:lumMod val="40000"/>
                        <a:lumOff val="60000"/>
                      </a:schemeClr>
                    </a:solidFill>
                  </a:tcPr>
                </a:tc>
                <a:tc>
                  <a:txBody>
                    <a:bodyPr/>
                    <a:lstStyle/>
                    <a:p>
                      <a:pPr algn="l"/>
                      <a:r>
                        <a:rPr lang="en-GB"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a:t>
                      </a:r>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esearch paper</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solidFill>
                      <a:schemeClr val="accent1">
                        <a:lumMod val="40000"/>
                        <a:lumOff val="60000"/>
                      </a:schemeClr>
                    </a:solidFill>
                  </a:tcPr>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Other</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solidFill>
                      <a:schemeClr val="accent1">
                        <a:lumMod val="40000"/>
                        <a:lumOff val="60000"/>
                      </a:schemeClr>
                    </a:solidFill>
                  </a:tcPr>
                </a:tc>
                <a:extLst>
                  <a:ext uri="{0D108BD9-81ED-4DB2-BD59-A6C34878D82A}">
                    <a16:rowId xmlns:a16="http://schemas.microsoft.com/office/drawing/2014/main" val="3149210052"/>
                  </a:ext>
                </a:extLst>
              </a:tr>
              <a:tr h="853126">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2017</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31</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3</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5</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5</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extLst>
                  <a:ext uri="{0D108BD9-81ED-4DB2-BD59-A6C34878D82A}">
                    <a16:rowId xmlns:a16="http://schemas.microsoft.com/office/drawing/2014/main" val="1788210034"/>
                  </a:ext>
                </a:extLst>
              </a:tr>
              <a:tr h="853126">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2018</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25</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5</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5</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4</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extLst>
                  <a:ext uri="{0D108BD9-81ED-4DB2-BD59-A6C34878D82A}">
                    <a16:rowId xmlns:a16="http://schemas.microsoft.com/office/drawing/2014/main" val="3058771947"/>
                  </a:ext>
                </a:extLst>
              </a:tr>
              <a:tr h="908469">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2019</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24</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5</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Board game</a:t>
                      </a:r>
                      <a:r>
                        <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Mindmap</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extLst>
                  <a:ext uri="{0D108BD9-81ED-4DB2-BD59-A6C34878D82A}">
                    <a16:rowId xmlns:a16="http://schemas.microsoft.com/office/drawing/2014/main" val="638023447"/>
                  </a:ext>
                </a:extLst>
              </a:tr>
              <a:tr h="853126">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2022</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23</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4</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3</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6</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Poster </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extLst>
                  <a:ext uri="{0D108BD9-81ED-4DB2-BD59-A6C34878D82A}">
                    <a16:rowId xmlns:a16="http://schemas.microsoft.com/office/drawing/2014/main" val="115181951"/>
                  </a:ext>
                </a:extLst>
              </a:tr>
              <a:tr h="898829">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2023</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27</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5</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6</a:t>
                      </a:r>
                      <a:endPar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4</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tc>
                  <a:txBody>
                    <a:bodyPr/>
                    <a:lstStyle/>
                    <a:p>
                      <a:pPr algn="l"/>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Animation</a:t>
                      </a:r>
                      <a:r>
                        <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TI-created cases</a:t>
                      </a:r>
                      <a:endPar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11931" marR="211931" marT="0" marB="0"/>
                </a:tc>
                <a:extLst>
                  <a:ext uri="{0D108BD9-81ED-4DB2-BD59-A6C34878D82A}">
                    <a16:rowId xmlns:a16="http://schemas.microsoft.com/office/drawing/2014/main" val="2555356201"/>
                  </a:ext>
                </a:extLst>
              </a:tr>
              <a:tr h="685548">
                <a:tc>
                  <a:txBody>
                    <a:bodyPr/>
                    <a:lstStyle/>
                    <a:p>
                      <a:pPr algn="l"/>
                      <a:r>
                        <a:rPr lang="en-EE" sz="2800" i="1" kern="1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2024</a:t>
                      </a:r>
                    </a:p>
                  </a:txBody>
                  <a:tcPr marL="211931" marR="211931" marT="0" marB="0"/>
                </a:tc>
                <a:tc>
                  <a:txBody>
                    <a:bodyPr/>
                    <a:lstStyle/>
                    <a:p>
                      <a:pPr algn="l"/>
                      <a:r>
                        <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29</a:t>
                      </a:r>
                    </a:p>
                  </a:txBody>
                  <a:tcPr marL="211931" marR="211931" marT="0" marB="0"/>
                </a:tc>
                <a:tc>
                  <a:txBody>
                    <a:bodyPr/>
                    <a:lstStyle/>
                    <a:p>
                      <a:pPr algn="l"/>
                      <a:r>
                        <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a:t>
                      </a:r>
                    </a:p>
                  </a:txBody>
                  <a:tcPr marL="211931" marR="211931" marT="0" marB="0"/>
                </a:tc>
                <a:tc>
                  <a:txBody>
                    <a:bodyPr/>
                    <a:lstStyle/>
                    <a:p>
                      <a:pPr algn="l"/>
                      <a:r>
                        <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a:t>
                      </a:r>
                    </a:p>
                  </a:txBody>
                  <a:tcPr marL="211931" marR="211931" marT="0" marB="0"/>
                </a:tc>
                <a:tc>
                  <a:txBody>
                    <a:bodyPr/>
                    <a:lstStyle/>
                    <a:p>
                      <a:pPr algn="l"/>
                      <a:r>
                        <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4</a:t>
                      </a:r>
                    </a:p>
                  </a:txBody>
                  <a:tcPr marL="211931" marR="211931" marT="0" marB="0"/>
                </a:tc>
                <a:tc>
                  <a:txBody>
                    <a:bodyPr/>
                    <a:lstStyle/>
                    <a:p>
                      <a:pPr algn="l"/>
                      <a:r>
                        <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211931" marR="211931" marT="0" marB="0"/>
                </a:tc>
                <a:tc>
                  <a:txBody>
                    <a:bodyPr/>
                    <a:lstStyle/>
                    <a:p>
                      <a:pPr algn="l"/>
                      <a:r>
                        <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4</a:t>
                      </a:r>
                    </a:p>
                  </a:txBody>
                  <a:tcPr marL="211931" marR="211931" marT="0" marB="0"/>
                </a:tc>
                <a:tc>
                  <a:txBody>
                    <a:bodyPr/>
                    <a:lstStyle/>
                    <a:p>
                      <a:pPr algn="l"/>
                      <a:r>
                        <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a:t>
                      </a:r>
                    </a:p>
                  </a:txBody>
                  <a:tcPr marL="211931" marR="211931" marT="0" marB="0"/>
                </a:tc>
                <a:tc>
                  <a:txBody>
                    <a:bodyPr/>
                    <a:lstStyle/>
                    <a:p>
                      <a:pPr algn="l"/>
                      <a:r>
                        <a:rPr lang="en-GB"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a:t>
                      </a:r>
                      <a:r>
                        <a:rPr lang="en-EE" sz="2800" i="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oard game; card game</a:t>
                      </a:r>
                    </a:p>
                  </a:txBody>
                  <a:tcPr marL="211931" marR="211931" marT="0" marB="0"/>
                </a:tc>
                <a:extLst>
                  <a:ext uri="{0D108BD9-81ED-4DB2-BD59-A6C34878D82A}">
                    <a16:rowId xmlns:a16="http://schemas.microsoft.com/office/drawing/2014/main" val="550489222"/>
                  </a:ext>
                </a:extLst>
              </a:tr>
            </a:tbl>
          </a:graphicData>
        </a:graphic>
      </p:graphicFrame>
      <p:pic>
        <p:nvPicPr>
          <p:cNvPr id="35" name="Picture 34">
            <a:extLst>
              <a:ext uri="{FF2B5EF4-FFF2-40B4-BE49-F238E27FC236}">
                <a16:creationId xmlns:a16="http://schemas.microsoft.com/office/drawing/2014/main" id="{73ECD58A-FB1F-D80D-6FB6-BD7F2D9F5CF9}"/>
              </a:ext>
            </a:extLst>
          </p:cNvPr>
          <p:cNvPicPr>
            <a:picLocks noChangeAspect="1"/>
          </p:cNvPicPr>
          <p:nvPr/>
        </p:nvPicPr>
        <p:blipFill>
          <a:blip r:embed="rId4"/>
          <a:stretch>
            <a:fillRect/>
          </a:stretch>
        </p:blipFill>
        <p:spPr>
          <a:xfrm>
            <a:off x="28135171" y="11002566"/>
            <a:ext cx="4855670" cy="2698728"/>
          </a:xfrm>
          <a:prstGeom prst="rect">
            <a:avLst/>
          </a:prstGeom>
          <a:ln w="12700">
            <a:solidFill>
              <a:schemeClr val="tx1"/>
            </a:solidFill>
          </a:ln>
        </p:spPr>
      </p:pic>
      <p:pic>
        <p:nvPicPr>
          <p:cNvPr id="36" name="Picture 35" descr="A couple of images of a toaster on fire&#10;&#10;Description automatically generated">
            <a:extLst>
              <a:ext uri="{FF2B5EF4-FFF2-40B4-BE49-F238E27FC236}">
                <a16:creationId xmlns:a16="http://schemas.microsoft.com/office/drawing/2014/main" id="{2A7D7866-CFC2-7187-FB4F-B32EFF96DE8D}"/>
              </a:ext>
            </a:extLst>
          </p:cNvPr>
          <p:cNvPicPr>
            <a:picLocks noChangeAspect="1"/>
          </p:cNvPicPr>
          <p:nvPr/>
        </p:nvPicPr>
        <p:blipFill>
          <a:blip r:embed="rId5"/>
          <a:stretch>
            <a:fillRect/>
          </a:stretch>
        </p:blipFill>
        <p:spPr>
          <a:xfrm>
            <a:off x="30862977" y="14217760"/>
            <a:ext cx="2103906" cy="2720573"/>
          </a:xfrm>
          <a:prstGeom prst="rect">
            <a:avLst/>
          </a:prstGeom>
          <a:ln w="12700">
            <a:solidFill>
              <a:schemeClr val="tx1"/>
            </a:solidFill>
          </a:ln>
        </p:spPr>
      </p:pic>
      <p:pic>
        <p:nvPicPr>
          <p:cNvPr id="37" name="Picture 36" descr="A person and person on a scooter&#10;&#10;Description automatically generated">
            <a:extLst>
              <a:ext uri="{FF2B5EF4-FFF2-40B4-BE49-F238E27FC236}">
                <a16:creationId xmlns:a16="http://schemas.microsoft.com/office/drawing/2014/main" id="{B15DB547-7C8F-7B09-2F31-92E5CC135066}"/>
              </a:ext>
            </a:extLst>
          </p:cNvPr>
          <p:cNvPicPr>
            <a:picLocks noChangeAspect="1"/>
          </p:cNvPicPr>
          <p:nvPr/>
        </p:nvPicPr>
        <p:blipFill>
          <a:blip r:embed="rId6"/>
          <a:srcRect t="7290" r="241"/>
          <a:stretch/>
        </p:blipFill>
        <p:spPr>
          <a:xfrm>
            <a:off x="23330992" y="10974015"/>
            <a:ext cx="3920849" cy="2747514"/>
          </a:xfrm>
          <a:prstGeom prst="rect">
            <a:avLst/>
          </a:prstGeom>
        </p:spPr>
      </p:pic>
      <p:pic>
        <p:nvPicPr>
          <p:cNvPr id="39" name="Picture 38" descr="A close-up of a page&#10;&#10;Description automatically generated">
            <a:extLst>
              <a:ext uri="{FF2B5EF4-FFF2-40B4-BE49-F238E27FC236}">
                <a16:creationId xmlns:a16="http://schemas.microsoft.com/office/drawing/2014/main" id="{53651DE7-67C6-381E-4F67-EB95345DD8BE}"/>
              </a:ext>
            </a:extLst>
          </p:cNvPr>
          <p:cNvPicPr>
            <a:picLocks noChangeAspect="1"/>
          </p:cNvPicPr>
          <p:nvPr/>
        </p:nvPicPr>
        <p:blipFill>
          <a:blip r:embed="rId7"/>
          <a:stretch>
            <a:fillRect/>
          </a:stretch>
        </p:blipFill>
        <p:spPr>
          <a:xfrm>
            <a:off x="33852227" y="14224539"/>
            <a:ext cx="2334045" cy="2713794"/>
          </a:xfrm>
          <a:prstGeom prst="rect">
            <a:avLst/>
          </a:prstGeom>
          <a:ln w="9525">
            <a:solidFill>
              <a:schemeClr val="tx1"/>
            </a:solidFill>
          </a:ln>
        </p:spPr>
      </p:pic>
      <p:sp>
        <p:nvSpPr>
          <p:cNvPr id="41" name="TextBox 95">
            <a:extLst>
              <a:ext uri="{FF2B5EF4-FFF2-40B4-BE49-F238E27FC236}">
                <a16:creationId xmlns:a16="http://schemas.microsoft.com/office/drawing/2014/main" id="{B68F7917-CF0B-EBB9-5154-FE588C7C2DCB}"/>
              </a:ext>
            </a:extLst>
          </p:cNvPr>
          <p:cNvSpPr txBox="1"/>
          <p:nvPr/>
        </p:nvSpPr>
        <p:spPr>
          <a:xfrm>
            <a:off x="1382837" y="11230958"/>
            <a:ext cx="7002617" cy="332783"/>
          </a:xfrm>
          <a:prstGeom prst="rect">
            <a:avLst/>
          </a:prstGeom>
        </p:spPr>
        <p:txBody>
          <a:bodyPr lIns="0" tIns="0" rIns="0" bIns="0" rtlCol="0" anchor="t">
            <a:spAutoFit/>
          </a:bodyPr>
          <a:lstStyle/>
          <a:p>
            <a:pPr marL="0" lvl="0" indent="0">
              <a:lnSpc>
                <a:spcPts val="2939"/>
              </a:lnSpc>
              <a:spcBef>
                <a:spcPct val="0"/>
              </a:spcBef>
            </a:pPr>
            <a:r>
              <a:rPr lang="en-US" sz="2099" dirty="0">
                <a:solidFill>
                  <a:schemeClr val="tx2">
                    <a:lumMod val="75000"/>
                  </a:schemeClr>
                </a:solidFill>
                <a:latin typeface="Barlow Medium"/>
              </a:rPr>
              <a:t>age.varv@ut.ee</a:t>
            </a:r>
          </a:p>
        </p:txBody>
      </p:sp>
      <p:pic>
        <p:nvPicPr>
          <p:cNvPr id="47" name="Picture 46" descr="A person shaking hands with another person&#10;&#10;Description automatically generated">
            <a:extLst>
              <a:ext uri="{FF2B5EF4-FFF2-40B4-BE49-F238E27FC236}">
                <a16:creationId xmlns:a16="http://schemas.microsoft.com/office/drawing/2014/main" id="{2DB5D559-96EF-0818-5782-90AF7959C752}"/>
              </a:ext>
            </a:extLst>
          </p:cNvPr>
          <p:cNvPicPr>
            <a:picLocks noChangeAspect="1"/>
          </p:cNvPicPr>
          <p:nvPr/>
        </p:nvPicPr>
        <p:blipFill>
          <a:blip r:embed="rId8">
            <a:extLst>
              <a:ext uri="{28A0092B-C50C-407E-A947-70E740481C1C}">
                <a14:useLocalDpi xmlns:a14="http://schemas.microsoft.com/office/drawing/2010/main" val="0"/>
              </a:ext>
            </a:extLst>
          </a:blip>
          <a:srcRect t="9652" r="525"/>
          <a:stretch/>
        </p:blipFill>
        <p:spPr>
          <a:xfrm>
            <a:off x="37092327" y="10974015"/>
            <a:ext cx="5416036" cy="2739612"/>
          </a:xfrm>
          <a:prstGeom prst="rect">
            <a:avLst/>
          </a:prstGeom>
        </p:spPr>
      </p:pic>
      <p:pic>
        <p:nvPicPr>
          <p:cNvPr id="49" name="Picture 48" descr="A white and red text with black text and red text&#10;&#10;Description automatically generated with medium confidence">
            <a:extLst>
              <a:ext uri="{FF2B5EF4-FFF2-40B4-BE49-F238E27FC236}">
                <a16:creationId xmlns:a16="http://schemas.microsoft.com/office/drawing/2014/main" id="{DB15C0B2-0B85-ED40-557A-5A14856DEC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097120" y="14193323"/>
            <a:ext cx="1901590" cy="2720573"/>
          </a:xfrm>
          <a:prstGeom prst="rect">
            <a:avLst/>
          </a:prstGeom>
          <a:ln>
            <a:solidFill>
              <a:schemeClr val="tx2">
                <a:lumMod val="75000"/>
              </a:schemeClr>
            </a:solidFill>
          </a:ln>
        </p:spPr>
      </p:pic>
      <p:pic>
        <p:nvPicPr>
          <p:cNvPr id="50" name="Google Shape;71;p15">
            <a:extLst>
              <a:ext uri="{FF2B5EF4-FFF2-40B4-BE49-F238E27FC236}">
                <a16:creationId xmlns:a16="http://schemas.microsoft.com/office/drawing/2014/main" id="{24589B39-3809-58D4-D39F-CD4DA5AD8F7D}"/>
              </a:ext>
            </a:extLst>
          </p:cNvPr>
          <p:cNvPicPr preferRelativeResize="0"/>
          <p:nvPr/>
        </p:nvPicPr>
        <p:blipFill>
          <a:blip r:embed="rId10">
            <a:alphaModFix/>
          </a:blip>
          <a:stretch>
            <a:fillRect/>
          </a:stretch>
        </p:blipFill>
        <p:spPr>
          <a:xfrm>
            <a:off x="33874171" y="10974015"/>
            <a:ext cx="2334045" cy="2725789"/>
          </a:xfrm>
          <a:prstGeom prst="rect">
            <a:avLst/>
          </a:prstGeom>
          <a:noFill/>
          <a:ln>
            <a:noFill/>
          </a:ln>
        </p:spPr>
      </p:pic>
      <p:sp>
        <p:nvSpPr>
          <p:cNvPr id="52" name="TextBox 95">
            <a:extLst>
              <a:ext uri="{FF2B5EF4-FFF2-40B4-BE49-F238E27FC236}">
                <a16:creationId xmlns:a16="http://schemas.microsoft.com/office/drawing/2014/main" id="{86EEC0E5-0CB5-0C3F-BF05-406C92A76944}"/>
              </a:ext>
            </a:extLst>
          </p:cNvPr>
          <p:cNvSpPr txBox="1"/>
          <p:nvPr/>
        </p:nvSpPr>
        <p:spPr>
          <a:xfrm>
            <a:off x="7929302" y="31291577"/>
            <a:ext cx="2811242" cy="325089"/>
          </a:xfrm>
          <a:prstGeom prst="rect">
            <a:avLst/>
          </a:prstGeom>
        </p:spPr>
        <p:txBody>
          <a:bodyPr wrap="square" lIns="0" tIns="0" rIns="0" bIns="0" rtlCol="0" anchor="t">
            <a:spAutoFit/>
          </a:bodyPr>
          <a:lstStyle/>
          <a:p>
            <a:pPr marL="0" lvl="0" indent="0">
              <a:lnSpc>
                <a:spcPts val="2939"/>
              </a:lnSpc>
              <a:spcBef>
                <a:spcPct val="0"/>
              </a:spcBef>
            </a:pPr>
            <a:r>
              <a:rPr lang="en-US" i="1" dirty="0">
                <a:solidFill>
                  <a:schemeClr val="tx2">
                    <a:lumMod val="75000"/>
                  </a:schemeClr>
                </a:solidFill>
                <a:latin typeface="Barlow Medium"/>
              </a:rPr>
              <a:t>MS Copilot</a:t>
            </a:r>
          </a:p>
        </p:txBody>
      </p:sp>
      <p:pic>
        <p:nvPicPr>
          <p:cNvPr id="1038" name="Picture 14" descr="Thumbnail Image A human head in profile, looking to the right, with an abstract, creative design. Flowing lines and swirling shapes emerge from the head, representing the dynamic flow of thoughts and ideas, emphasizing creativity. The color palette is soft, dominated by blue tones. The background is a calming bluish color, complementing the overall serene and artistic mood of the image. The head is centered within the frame, with the abstract shapes extending outward, creating a sense of imagination and inspiration flowing freely. The whole head is fit into the picture.">
            <a:extLst>
              <a:ext uri="{FF2B5EF4-FFF2-40B4-BE49-F238E27FC236}">
                <a16:creationId xmlns:a16="http://schemas.microsoft.com/office/drawing/2014/main" id="{7B64F0D1-9EAA-176C-CFB5-CEBC32613E3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8815" y="22826440"/>
            <a:ext cx="8371852" cy="83718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9">
            <a:extLst>
              <a:ext uri="{FF2B5EF4-FFF2-40B4-BE49-F238E27FC236}">
                <a16:creationId xmlns:a16="http://schemas.microsoft.com/office/drawing/2014/main" id="{371C5FC6-1EE0-E87D-08CB-2F68C6627775}"/>
              </a:ext>
            </a:extLst>
          </p:cNvPr>
          <p:cNvSpPr txBox="1"/>
          <p:nvPr/>
        </p:nvSpPr>
        <p:spPr>
          <a:xfrm>
            <a:off x="23937097" y="23293956"/>
            <a:ext cx="16540875" cy="812723"/>
          </a:xfrm>
          <a:prstGeom prst="rect">
            <a:avLst/>
          </a:prstGeom>
        </p:spPr>
        <p:txBody>
          <a:bodyPr lIns="0" tIns="0" rIns="0" bIns="0" rtlCol="0" anchor="t">
            <a:spAutoFit/>
          </a:bodyPr>
          <a:lstStyle/>
          <a:p>
            <a:pPr marL="0" lvl="0" indent="0">
              <a:lnSpc>
                <a:spcPts val="6500"/>
              </a:lnSpc>
              <a:spcBef>
                <a:spcPct val="0"/>
              </a:spcBef>
            </a:pPr>
            <a:r>
              <a:rPr lang="en-US" sz="5000" b="1" spc="-150" dirty="0">
                <a:solidFill>
                  <a:srgbClr val="FF8686"/>
                </a:solidFill>
                <a:latin typeface="Space Mono" panose="02000509040000020004" charset="0"/>
              </a:rPr>
              <a:t> </a:t>
            </a:r>
          </a:p>
        </p:txBody>
      </p:sp>
      <p:sp>
        <p:nvSpPr>
          <p:cNvPr id="15" name="TextBox 38">
            <a:extLst>
              <a:ext uri="{FF2B5EF4-FFF2-40B4-BE49-F238E27FC236}">
                <a16:creationId xmlns:a16="http://schemas.microsoft.com/office/drawing/2014/main" id="{D0E90C53-290D-B07E-7D60-1D947D114EF7}"/>
              </a:ext>
            </a:extLst>
          </p:cNvPr>
          <p:cNvSpPr txBox="1"/>
          <p:nvPr/>
        </p:nvSpPr>
        <p:spPr>
          <a:xfrm>
            <a:off x="23244386" y="17302757"/>
            <a:ext cx="19415138" cy="615553"/>
          </a:xfrm>
          <a:prstGeom prst="rect">
            <a:avLst/>
          </a:prstGeom>
        </p:spPr>
        <p:txBody>
          <a:bodyPr wrap="square" lIns="0" tIns="0" rIns="0" bIns="0" rtlCol="0" anchor="t">
            <a:spAutoFit/>
          </a:bodyPr>
          <a:lstStyle/>
          <a:p>
            <a:r>
              <a:rPr lang="en" sz="2000" b="1" dirty="0">
                <a:solidFill>
                  <a:schemeClr val="tx2">
                    <a:lumMod val="75000"/>
                  </a:schemeClr>
                </a:solidFill>
              </a:rPr>
              <a:t>Student authors: </a:t>
            </a:r>
            <a:r>
              <a:rPr lang="en" sz="2000" dirty="0">
                <a:solidFill>
                  <a:schemeClr val="tx2">
                    <a:lumMod val="75000"/>
                  </a:schemeClr>
                </a:solidFill>
              </a:rPr>
              <a:t>1. Vain, A., </a:t>
            </a:r>
            <a:r>
              <a:rPr lang="en" sz="2000" dirty="0" err="1">
                <a:solidFill>
                  <a:schemeClr val="tx2">
                    <a:lumMod val="75000"/>
                  </a:schemeClr>
                </a:solidFill>
              </a:rPr>
              <a:t>Karaulova</a:t>
            </a:r>
            <a:r>
              <a:rPr lang="en" sz="2000" dirty="0">
                <a:solidFill>
                  <a:schemeClr val="tx2">
                    <a:lumMod val="75000"/>
                  </a:schemeClr>
                </a:solidFill>
              </a:rPr>
              <a:t>, E.; 2. </a:t>
            </a:r>
            <a:r>
              <a:rPr lang="en" sz="2000" dirty="0" err="1">
                <a:solidFill>
                  <a:schemeClr val="tx2">
                    <a:lumMod val="75000"/>
                  </a:schemeClr>
                </a:solidFill>
              </a:rPr>
              <a:t>Jukkum</a:t>
            </a:r>
            <a:r>
              <a:rPr lang="en" sz="2000" dirty="0">
                <a:solidFill>
                  <a:schemeClr val="tx2">
                    <a:lumMod val="75000"/>
                  </a:schemeClr>
                </a:solidFill>
              </a:rPr>
              <a:t>, J.; 3. Peterson, P., </a:t>
            </a:r>
            <a:r>
              <a:rPr lang="en" sz="2000" dirty="0" err="1">
                <a:solidFill>
                  <a:schemeClr val="tx2">
                    <a:lumMod val="75000"/>
                  </a:schemeClr>
                </a:solidFill>
              </a:rPr>
              <a:t>Shestakovski</a:t>
            </a:r>
            <a:r>
              <a:rPr lang="en" sz="2000" dirty="0">
                <a:solidFill>
                  <a:schemeClr val="tx2">
                    <a:lumMod val="75000"/>
                  </a:schemeClr>
                </a:solidFill>
              </a:rPr>
              <a:t>, N.; 4. </a:t>
            </a:r>
            <a:r>
              <a:rPr lang="en-EE"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Meeksa, M., </a:t>
            </a:r>
            <a:r>
              <a:rPr lang="en-EE" sz="1800" kern="0" dirty="0">
                <a:solidFill>
                  <a:srgbClr val="000000"/>
                </a:solidFill>
                <a:effectLst/>
                <a:latin typeface="Arial" panose="020B0604020202020204" pitchFamily="34" charset="0"/>
                <a:ea typeface="Times New Roman" panose="02020603050405020304" pitchFamily="18" charset="0"/>
              </a:rPr>
              <a:t>Krjutškova, M.;</a:t>
            </a:r>
            <a:r>
              <a:rPr lang="en-EE" sz="2000" dirty="0">
                <a:effectLst/>
              </a:rPr>
              <a:t> 5. Herman, L., Lorens, E.; 6. </a:t>
            </a:r>
            <a:r>
              <a:rPr lang="en-EE" sz="2000" dirty="0"/>
              <a:t>Munk, B.; </a:t>
            </a:r>
            <a:r>
              <a:rPr lang="en" sz="2000" dirty="0">
                <a:solidFill>
                  <a:schemeClr val="tx2">
                    <a:lumMod val="75000"/>
                  </a:schemeClr>
                </a:solidFill>
              </a:rPr>
              <a:t>7. </a:t>
            </a:r>
            <a:r>
              <a:rPr lang="en" sz="2000" dirty="0" err="1">
                <a:solidFill>
                  <a:schemeClr val="tx2">
                    <a:lumMod val="75000"/>
                  </a:schemeClr>
                </a:solidFill>
              </a:rPr>
              <a:t>Lohvart</a:t>
            </a:r>
            <a:r>
              <a:rPr lang="en" sz="2000" dirty="0">
                <a:solidFill>
                  <a:schemeClr val="tx2">
                    <a:lumMod val="75000"/>
                  </a:schemeClr>
                </a:solidFill>
              </a:rPr>
              <a:t>, M.; 8. </a:t>
            </a:r>
            <a:r>
              <a:rPr lang="en" sz="2000" dirty="0" err="1">
                <a:solidFill>
                  <a:schemeClr val="tx2">
                    <a:lumMod val="75000"/>
                  </a:schemeClr>
                </a:solidFill>
              </a:rPr>
              <a:t>Altma</a:t>
            </a:r>
            <a:r>
              <a:rPr lang="en" sz="2000" dirty="0">
                <a:solidFill>
                  <a:schemeClr val="tx2">
                    <a:lumMod val="75000"/>
                  </a:schemeClr>
                </a:solidFill>
              </a:rPr>
              <a:t>, C., Mark, R.; 9. </a:t>
            </a:r>
            <a:r>
              <a:rPr lang="en" sz="2000" dirty="0" err="1">
                <a:solidFill>
                  <a:schemeClr val="tx2">
                    <a:lumMod val="75000"/>
                  </a:schemeClr>
                </a:solidFill>
              </a:rPr>
              <a:t>Marjapuu</a:t>
            </a:r>
            <a:r>
              <a:rPr lang="en" sz="2000" dirty="0">
                <a:solidFill>
                  <a:schemeClr val="tx2">
                    <a:lumMod val="75000"/>
                  </a:schemeClr>
                </a:solidFill>
              </a:rPr>
              <a:t>, M., </a:t>
            </a:r>
            <a:r>
              <a:rPr lang="en" sz="2000" dirty="0" err="1">
                <a:solidFill>
                  <a:schemeClr val="tx2">
                    <a:lumMod val="75000"/>
                  </a:schemeClr>
                </a:solidFill>
              </a:rPr>
              <a:t>Kulemina</a:t>
            </a:r>
            <a:r>
              <a:rPr lang="en" sz="2000" dirty="0">
                <a:solidFill>
                  <a:schemeClr val="tx2">
                    <a:lumMod val="75000"/>
                  </a:schemeClr>
                </a:solidFill>
              </a:rPr>
              <a:t>, M.  </a:t>
            </a:r>
          </a:p>
        </p:txBody>
      </p:sp>
      <p:sp>
        <p:nvSpPr>
          <p:cNvPr id="16" name="TextBox 15">
            <a:extLst>
              <a:ext uri="{FF2B5EF4-FFF2-40B4-BE49-F238E27FC236}">
                <a16:creationId xmlns:a16="http://schemas.microsoft.com/office/drawing/2014/main" id="{26D46F5A-437D-7F65-089C-03C024E40DB9}"/>
              </a:ext>
            </a:extLst>
          </p:cNvPr>
          <p:cNvSpPr txBox="1"/>
          <p:nvPr/>
        </p:nvSpPr>
        <p:spPr>
          <a:xfrm>
            <a:off x="27017540" y="13718414"/>
            <a:ext cx="301686" cy="369332"/>
          </a:xfrm>
          <a:prstGeom prst="rect">
            <a:avLst/>
          </a:prstGeom>
          <a:noFill/>
        </p:spPr>
        <p:txBody>
          <a:bodyPr wrap="square" rtlCol="0">
            <a:spAutoFit/>
          </a:bodyPr>
          <a:lstStyle/>
          <a:p>
            <a:r>
              <a:rPr lang="en-GB" dirty="0"/>
              <a:t>1</a:t>
            </a:r>
          </a:p>
        </p:txBody>
      </p:sp>
      <p:sp>
        <p:nvSpPr>
          <p:cNvPr id="22" name="TextBox 21">
            <a:extLst>
              <a:ext uri="{FF2B5EF4-FFF2-40B4-BE49-F238E27FC236}">
                <a16:creationId xmlns:a16="http://schemas.microsoft.com/office/drawing/2014/main" id="{A6A13B2A-EAE1-CF87-2920-BF4008F57A72}"/>
              </a:ext>
            </a:extLst>
          </p:cNvPr>
          <p:cNvSpPr txBox="1"/>
          <p:nvPr/>
        </p:nvSpPr>
        <p:spPr>
          <a:xfrm>
            <a:off x="32783266" y="13688139"/>
            <a:ext cx="301686" cy="369332"/>
          </a:xfrm>
          <a:prstGeom prst="rect">
            <a:avLst/>
          </a:prstGeom>
          <a:noFill/>
        </p:spPr>
        <p:txBody>
          <a:bodyPr wrap="square" rtlCol="0">
            <a:spAutoFit/>
          </a:bodyPr>
          <a:lstStyle/>
          <a:p>
            <a:r>
              <a:rPr lang="en-GB" dirty="0"/>
              <a:t>2</a:t>
            </a:r>
          </a:p>
        </p:txBody>
      </p:sp>
      <p:sp>
        <p:nvSpPr>
          <p:cNvPr id="23" name="TextBox 22">
            <a:extLst>
              <a:ext uri="{FF2B5EF4-FFF2-40B4-BE49-F238E27FC236}">
                <a16:creationId xmlns:a16="http://schemas.microsoft.com/office/drawing/2014/main" id="{08C2D8F2-BE4D-AC52-1C76-1C6C38726A38}"/>
              </a:ext>
            </a:extLst>
          </p:cNvPr>
          <p:cNvSpPr txBox="1"/>
          <p:nvPr/>
        </p:nvSpPr>
        <p:spPr>
          <a:xfrm>
            <a:off x="35955746" y="13657356"/>
            <a:ext cx="301686" cy="369332"/>
          </a:xfrm>
          <a:prstGeom prst="rect">
            <a:avLst/>
          </a:prstGeom>
          <a:noFill/>
        </p:spPr>
        <p:txBody>
          <a:bodyPr wrap="none" rtlCol="0">
            <a:spAutoFit/>
          </a:bodyPr>
          <a:lstStyle/>
          <a:p>
            <a:r>
              <a:rPr lang="en-GB" dirty="0"/>
              <a:t>3</a:t>
            </a:r>
          </a:p>
        </p:txBody>
      </p:sp>
      <p:sp>
        <p:nvSpPr>
          <p:cNvPr id="24" name="TextBox 23">
            <a:extLst>
              <a:ext uri="{FF2B5EF4-FFF2-40B4-BE49-F238E27FC236}">
                <a16:creationId xmlns:a16="http://schemas.microsoft.com/office/drawing/2014/main" id="{3F4DF2F3-6C5C-A7CC-5E82-B4ED3B314C3C}"/>
              </a:ext>
            </a:extLst>
          </p:cNvPr>
          <p:cNvSpPr txBox="1"/>
          <p:nvPr/>
        </p:nvSpPr>
        <p:spPr>
          <a:xfrm>
            <a:off x="42289091" y="13661326"/>
            <a:ext cx="301686" cy="369332"/>
          </a:xfrm>
          <a:prstGeom prst="rect">
            <a:avLst/>
          </a:prstGeom>
          <a:noFill/>
        </p:spPr>
        <p:txBody>
          <a:bodyPr wrap="none" rtlCol="0">
            <a:spAutoFit/>
          </a:bodyPr>
          <a:lstStyle/>
          <a:p>
            <a:r>
              <a:rPr lang="en-GB" dirty="0"/>
              <a:t>4</a:t>
            </a:r>
          </a:p>
        </p:txBody>
      </p:sp>
      <p:sp>
        <p:nvSpPr>
          <p:cNvPr id="25" name="TextBox 24">
            <a:extLst>
              <a:ext uri="{FF2B5EF4-FFF2-40B4-BE49-F238E27FC236}">
                <a16:creationId xmlns:a16="http://schemas.microsoft.com/office/drawing/2014/main" id="{A0B1169F-C431-3D3E-4877-98969A0C0676}"/>
              </a:ext>
            </a:extLst>
          </p:cNvPr>
          <p:cNvSpPr txBox="1"/>
          <p:nvPr/>
        </p:nvSpPr>
        <p:spPr>
          <a:xfrm>
            <a:off x="26924287" y="16859317"/>
            <a:ext cx="301686" cy="369332"/>
          </a:xfrm>
          <a:prstGeom prst="rect">
            <a:avLst/>
          </a:prstGeom>
          <a:noFill/>
        </p:spPr>
        <p:txBody>
          <a:bodyPr wrap="none" rtlCol="0">
            <a:spAutoFit/>
          </a:bodyPr>
          <a:lstStyle/>
          <a:p>
            <a:r>
              <a:rPr lang="en-GB" dirty="0"/>
              <a:t>5</a:t>
            </a:r>
          </a:p>
        </p:txBody>
      </p:sp>
      <p:sp>
        <p:nvSpPr>
          <p:cNvPr id="26" name="TextBox 25">
            <a:extLst>
              <a:ext uri="{FF2B5EF4-FFF2-40B4-BE49-F238E27FC236}">
                <a16:creationId xmlns:a16="http://schemas.microsoft.com/office/drawing/2014/main" id="{27079842-27CA-CF25-0B35-9E72F598056D}"/>
              </a:ext>
            </a:extLst>
          </p:cNvPr>
          <p:cNvSpPr txBox="1"/>
          <p:nvPr/>
        </p:nvSpPr>
        <p:spPr>
          <a:xfrm>
            <a:off x="29748460" y="16900001"/>
            <a:ext cx="301686" cy="369332"/>
          </a:xfrm>
          <a:prstGeom prst="rect">
            <a:avLst/>
          </a:prstGeom>
          <a:noFill/>
        </p:spPr>
        <p:txBody>
          <a:bodyPr wrap="none" rtlCol="0">
            <a:spAutoFit/>
          </a:bodyPr>
          <a:lstStyle/>
          <a:p>
            <a:r>
              <a:rPr lang="en-GB" dirty="0"/>
              <a:t>6</a:t>
            </a:r>
          </a:p>
        </p:txBody>
      </p:sp>
      <p:sp>
        <p:nvSpPr>
          <p:cNvPr id="29" name="TextBox 28">
            <a:extLst>
              <a:ext uri="{FF2B5EF4-FFF2-40B4-BE49-F238E27FC236}">
                <a16:creationId xmlns:a16="http://schemas.microsoft.com/office/drawing/2014/main" id="{00CC7702-0017-564E-F413-30740C203B36}"/>
              </a:ext>
            </a:extLst>
          </p:cNvPr>
          <p:cNvSpPr txBox="1"/>
          <p:nvPr/>
        </p:nvSpPr>
        <p:spPr>
          <a:xfrm>
            <a:off x="32720735" y="16886280"/>
            <a:ext cx="301686" cy="369332"/>
          </a:xfrm>
          <a:prstGeom prst="rect">
            <a:avLst/>
          </a:prstGeom>
          <a:noFill/>
        </p:spPr>
        <p:txBody>
          <a:bodyPr wrap="none" rtlCol="0">
            <a:spAutoFit/>
          </a:bodyPr>
          <a:lstStyle/>
          <a:p>
            <a:r>
              <a:rPr lang="en-GB" dirty="0"/>
              <a:t>7</a:t>
            </a:r>
          </a:p>
        </p:txBody>
      </p:sp>
      <p:sp>
        <p:nvSpPr>
          <p:cNvPr id="30" name="TextBox 29">
            <a:extLst>
              <a:ext uri="{FF2B5EF4-FFF2-40B4-BE49-F238E27FC236}">
                <a16:creationId xmlns:a16="http://schemas.microsoft.com/office/drawing/2014/main" id="{E7022A53-4B0C-C5DC-8BF7-FE85C3D469E3}"/>
              </a:ext>
            </a:extLst>
          </p:cNvPr>
          <p:cNvSpPr txBox="1"/>
          <p:nvPr/>
        </p:nvSpPr>
        <p:spPr>
          <a:xfrm>
            <a:off x="35944520" y="16916035"/>
            <a:ext cx="301686" cy="369332"/>
          </a:xfrm>
          <a:prstGeom prst="rect">
            <a:avLst/>
          </a:prstGeom>
          <a:noFill/>
        </p:spPr>
        <p:txBody>
          <a:bodyPr wrap="none" rtlCol="0">
            <a:spAutoFit/>
          </a:bodyPr>
          <a:lstStyle/>
          <a:p>
            <a:r>
              <a:rPr lang="en-GB" dirty="0"/>
              <a:t>8</a:t>
            </a:r>
          </a:p>
        </p:txBody>
      </p:sp>
      <p:sp>
        <p:nvSpPr>
          <p:cNvPr id="31" name="TextBox 30">
            <a:extLst>
              <a:ext uri="{FF2B5EF4-FFF2-40B4-BE49-F238E27FC236}">
                <a16:creationId xmlns:a16="http://schemas.microsoft.com/office/drawing/2014/main" id="{6FF527A2-5DA2-6DBE-8447-BB00973AD0EB}"/>
              </a:ext>
            </a:extLst>
          </p:cNvPr>
          <p:cNvSpPr txBox="1"/>
          <p:nvPr/>
        </p:nvSpPr>
        <p:spPr>
          <a:xfrm>
            <a:off x="42233412" y="16947888"/>
            <a:ext cx="301686" cy="369332"/>
          </a:xfrm>
          <a:prstGeom prst="rect">
            <a:avLst/>
          </a:prstGeom>
          <a:noFill/>
        </p:spPr>
        <p:txBody>
          <a:bodyPr wrap="none" rtlCol="0">
            <a:spAutoFit/>
          </a:bodyPr>
          <a:lstStyle/>
          <a:p>
            <a:r>
              <a:rPr lang="en-GB" dirty="0"/>
              <a:t>9</a:t>
            </a:r>
          </a:p>
        </p:txBody>
      </p:sp>
      <p:pic>
        <p:nvPicPr>
          <p:cNvPr id="43" name="Picture 42">
            <a:extLst>
              <a:ext uri="{FF2B5EF4-FFF2-40B4-BE49-F238E27FC236}">
                <a16:creationId xmlns:a16="http://schemas.microsoft.com/office/drawing/2014/main" id="{7CF4BF74-1EAC-F070-D520-2ADD46C8A298}"/>
              </a:ext>
            </a:extLst>
          </p:cNvPr>
          <p:cNvPicPr>
            <a:picLocks noChangeAspect="1"/>
          </p:cNvPicPr>
          <p:nvPr/>
        </p:nvPicPr>
        <p:blipFill>
          <a:blip r:embed="rId12">
            <a:extLst>
              <a:ext uri="{28A0092B-C50C-407E-A947-70E740481C1C}">
                <a14:useLocalDpi xmlns:a14="http://schemas.microsoft.com/office/drawing/2010/main" val="0"/>
              </a:ext>
            </a:extLst>
          </a:blip>
          <a:srcRect l="-1" t="1938" r="1518" b="1"/>
          <a:stretch/>
        </p:blipFill>
        <p:spPr>
          <a:xfrm>
            <a:off x="37057419" y="14217760"/>
            <a:ext cx="5449903" cy="2755015"/>
          </a:xfrm>
          <a:prstGeom prst="rect">
            <a:avLst/>
          </a:prstGeom>
        </p:spPr>
      </p:pic>
      <p:pic>
        <p:nvPicPr>
          <p:cNvPr id="53" name="Picture 52" descr="A pair of cards on a carpet&#10;&#10;Description automatically generated">
            <a:extLst>
              <a:ext uri="{FF2B5EF4-FFF2-40B4-BE49-F238E27FC236}">
                <a16:creationId xmlns:a16="http://schemas.microsoft.com/office/drawing/2014/main" id="{A030FFF9-27A1-4F5D-2D4D-9AEC6A6F5530}"/>
              </a:ext>
            </a:extLst>
          </p:cNvPr>
          <p:cNvPicPr>
            <a:picLocks noChangeAspect="1"/>
          </p:cNvPicPr>
          <p:nvPr/>
        </p:nvPicPr>
        <p:blipFill>
          <a:blip r:embed="rId13">
            <a:extLst>
              <a:ext uri="{28A0092B-C50C-407E-A947-70E740481C1C}">
                <a14:useLocalDpi xmlns:a14="http://schemas.microsoft.com/office/drawing/2010/main" val="0"/>
              </a:ext>
            </a:extLst>
          </a:blip>
          <a:srcRect t="2488"/>
          <a:stretch/>
        </p:blipFill>
        <p:spPr>
          <a:xfrm>
            <a:off x="23349134" y="14156352"/>
            <a:ext cx="3896764" cy="2712497"/>
          </a:xfrm>
          <a:prstGeom prst="rect">
            <a:avLst/>
          </a:prstGeom>
        </p:spPr>
      </p:pic>
      <p:sp>
        <p:nvSpPr>
          <p:cNvPr id="54" name="TextBox 49">
            <a:extLst>
              <a:ext uri="{FF2B5EF4-FFF2-40B4-BE49-F238E27FC236}">
                <a16:creationId xmlns:a16="http://schemas.microsoft.com/office/drawing/2014/main" id="{48D5321B-097E-8DA2-6098-AC81373415B9}"/>
              </a:ext>
            </a:extLst>
          </p:cNvPr>
          <p:cNvSpPr txBox="1"/>
          <p:nvPr/>
        </p:nvSpPr>
        <p:spPr>
          <a:xfrm>
            <a:off x="23666263" y="23721762"/>
            <a:ext cx="16540875" cy="812723"/>
          </a:xfrm>
          <a:prstGeom prst="rect">
            <a:avLst/>
          </a:prstGeom>
        </p:spPr>
        <p:txBody>
          <a:bodyPr lIns="0" tIns="0" rIns="0" bIns="0" rtlCol="0" anchor="t">
            <a:spAutoFit/>
          </a:bodyPr>
          <a:lstStyle/>
          <a:p>
            <a:pPr marL="0" lvl="0" indent="0">
              <a:lnSpc>
                <a:spcPts val="6500"/>
              </a:lnSpc>
              <a:spcBef>
                <a:spcPct val="0"/>
              </a:spcBef>
            </a:pPr>
            <a:r>
              <a:rPr lang="en-US" sz="5000" b="1" spc="-150" dirty="0">
                <a:solidFill>
                  <a:schemeClr val="tx2">
                    <a:lumMod val="75000"/>
                  </a:schemeClr>
                </a:solidFill>
                <a:latin typeface="Space Mono" panose="02000509040000020004" charset="0"/>
              </a:rPr>
              <a:t>Next Steps</a:t>
            </a:r>
            <a:r>
              <a:rPr lang="en-US" sz="5000" b="1" spc="-150" dirty="0">
                <a:solidFill>
                  <a:srgbClr val="FF8686"/>
                </a:solidFill>
                <a:latin typeface="Space Mono" panose="02000509040000020004" charset="0"/>
              </a:rPr>
              <a:t> </a:t>
            </a:r>
          </a:p>
        </p:txBody>
      </p:sp>
      <p:sp>
        <p:nvSpPr>
          <p:cNvPr id="55" name="TextBox 50">
            <a:extLst>
              <a:ext uri="{FF2B5EF4-FFF2-40B4-BE49-F238E27FC236}">
                <a16:creationId xmlns:a16="http://schemas.microsoft.com/office/drawing/2014/main" id="{75CBF78E-852B-1302-44AB-986688B33191}"/>
              </a:ext>
            </a:extLst>
          </p:cNvPr>
          <p:cNvSpPr txBox="1"/>
          <p:nvPr/>
        </p:nvSpPr>
        <p:spPr>
          <a:xfrm>
            <a:off x="23269464" y="24817465"/>
            <a:ext cx="19442754" cy="984885"/>
          </a:xfrm>
          <a:prstGeom prst="rect">
            <a:avLst/>
          </a:prstGeom>
        </p:spPr>
        <p:txBody>
          <a:bodyPr wrap="square" lIns="0" tIns="0" rIns="0" bIns="0" rtlCol="0" anchor="t">
            <a:spAutoFit/>
          </a:bodyPr>
          <a:lstStyle/>
          <a:p>
            <a:pPr>
              <a:spcBef>
                <a:spcPts val="411"/>
              </a:spcBef>
            </a:pPr>
            <a:r>
              <a:rPr lang="en" sz="3200" dirty="0">
                <a:solidFill>
                  <a:schemeClr val="tx2">
                    <a:lumMod val="75000"/>
                  </a:schemeClr>
                </a:solidFill>
              </a:rPr>
              <a:t>It is necessary to analyze whether and how the instructions for the task and the evaluation criteria take into account the challenges posed by the AI.</a:t>
            </a:r>
          </a:p>
        </p:txBody>
      </p:sp>
      <p:pic>
        <p:nvPicPr>
          <p:cNvPr id="14" name="Picture 13" descr="A logo of a helicopter&#10;&#10;Description automatically generated">
            <a:extLst>
              <a:ext uri="{FF2B5EF4-FFF2-40B4-BE49-F238E27FC236}">
                <a16:creationId xmlns:a16="http://schemas.microsoft.com/office/drawing/2014/main" id="{6AD6F16E-D39B-A8E3-E96B-795D05F8A52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312727" y="1073114"/>
            <a:ext cx="3141255" cy="1193677"/>
          </a:xfrm>
          <a:prstGeom prst="rect">
            <a:avLst/>
          </a:prstGeom>
        </p:spPr>
      </p:pic>
      <p:sp>
        <p:nvSpPr>
          <p:cNvPr id="19" name="TextBox 18">
            <a:extLst>
              <a:ext uri="{FF2B5EF4-FFF2-40B4-BE49-F238E27FC236}">
                <a16:creationId xmlns:a16="http://schemas.microsoft.com/office/drawing/2014/main" id="{2FE131AD-A8AB-3AED-46C8-13C387EB27E9}"/>
              </a:ext>
            </a:extLst>
          </p:cNvPr>
          <p:cNvSpPr txBox="1"/>
          <p:nvPr/>
        </p:nvSpPr>
        <p:spPr>
          <a:xfrm>
            <a:off x="39395172" y="2060885"/>
            <a:ext cx="2976364" cy="307777"/>
          </a:xfrm>
          <a:prstGeom prst="rect">
            <a:avLst/>
          </a:prstGeom>
          <a:noFill/>
        </p:spPr>
        <p:txBody>
          <a:bodyPr wrap="square" rtlCol="0">
            <a:spAutoFit/>
          </a:bodyPr>
          <a:lstStyle/>
          <a:p>
            <a:pPr algn="ctr"/>
            <a:r>
              <a:rPr lang="en-GB" sz="1400" dirty="0">
                <a:solidFill>
                  <a:srgbClr val="002060"/>
                </a:solidFill>
              </a:rPr>
              <a:t>Teaching &amp; Learning conference 2024</a:t>
            </a:r>
          </a:p>
        </p:txBody>
      </p:sp>
    </p:spTree>
    <p:extLst>
      <p:ext uri="{BB962C8B-B14F-4D97-AF65-F5344CB8AC3E}">
        <p14:creationId xmlns:p14="http://schemas.microsoft.com/office/powerpoint/2010/main" val="313156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TotalTime>3870</TotalTime>
  <Words>909</Words>
  <Application>Microsoft Macintosh PowerPoint</Application>
  <PresentationFormat>Custom</PresentationFormat>
  <Paragraphs>117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Aptos</vt:lpstr>
      <vt:lpstr>Barlow Medium</vt:lpstr>
      <vt:lpstr>Arial</vt:lpstr>
      <vt:lpstr>Space Mono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1,4,7</dc:title>
  <cp:lastModifiedBy>Age Värv</cp:lastModifiedBy>
  <cp:revision>14</cp:revision>
  <dcterms:created xsi:type="dcterms:W3CDTF">2006-08-16T00:00:00Z</dcterms:created>
  <dcterms:modified xsi:type="dcterms:W3CDTF">2024-10-03T05:58:28Z</dcterms:modified>
  <dc:identifier>DAFYZ6QS_4A</dc:identifier>
</cp:coreProperties>
</file>