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2A9AB-15DD-4603-8C07-851981B87BBB}" v="56" dt="2024-09-24T20:04:48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12" d="100"/>
          <a:sy n="112" d="100"/>
        </p:scale>
        <p:origin x="237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islav Kováč" userId="a63a0d9547c233c1" providerId="LiveId" clId="{77F2A9AB-15DD-4603-8C07-851981B87BBB}"/>
    <pc:docChg chg="undo redo custSel modSld modMainMaster">
      <pc:chgData name="Stanislav Kováč" userId="a63a0d9547c233c1" providerId="LiveId" clId="{77F2A9AB-15DD-4603-8C07-851981B87BBB}" dt="2024-09-24T20:06:11.724" v="298" actId="20577"/>
      <pc:docMkLst>
        <pc:docMk/>
      </pc:docMkLst>
      <pc:sldChg chg="addSp delSp modSp mod">
        <pc:chgData name="Stanislav Kováč" userId="a63a0d9547c233c1" providerId="LiveId" clId="{77F2A9AB-15DD-4603-8C07-851981B87BBB}" dt="2024-09-24T20:06:11.724" v="298" actId="20577"/>
        <pc:sldMkLst>
          <pc:docMk/>
          <pc:sldMk cId="3000168507" sldId="256"/>
        </pc:sldMkLst>
        <pc:spChg chg="mod">
          <ac:chgData name="Stanislav Kováč" userId="a63a0d9547c233c1" providerId="LiveId" clId="{77F2A9AB-15DD-4603-8C07-851981B87BBB}" dt="2024-09-24T20:06:11.724" v="298" actId="20577"/>
          <ac:spMkLst>
            <pc:docMk/>
            <pc:sldMk cId="3000168507" sldId="256"/>
            <ac:spMk id="2" creationId="{DBC75AA3-F61F-EA37-EB90-A5D4133F4B46}"/>
          </ac:spMkLst>
        </pc:spChg>
        <pc:spChg chg="mod">
          <ac:chgData name="Stanislav Kováč" userId="a63a0d9547c233c1" providerId="LiveId" clId="{77F2A9AB-15DD-4603-8C07-851981B87BBB}" dt="2024-09-24T17:14:15.468" v="264" actId="123"/>
          <ac:spMkLst>
            <pc:docMk/>
            <pc:sldMk cId="3000168507" sldId="256"/>
            <ac:spMk id="3" creationId="{740A8DDE-B08B-95AD-F4E0-0A09B753D10A}"/>
          </ac:spMkLst>
        </pc:spChg>
        <pc:spChg chg="mod">
          <ac:chgData name="Stanislav Kováč" userId="a63a0d9547c233c1" providerId="LiveId" clId="{77F2A9AB-15DD-4603-8C07-851981B87BBB}" dt="2024-09-24T17:15:56.586" v="270" actId="1076"/>
          <ac:spMkLst>
            <pc:docMk/>
            <pc:sldMk cId="3000168507" sldId="256"/>
            <ac:spMk id="4" creationId="{33F95BF4-7198-0E16-DAB4-A6C7FF299649}"/>
          </ac:spMkLst>
        </pc:spChg>
        <pc:spChg chg="mod">
          <ac:chgData name="Stanislav Kováč" userId="a63a0d9547c233c1" providerId="LiveId" clId="{77F2A9AB-15DD-4603-8C07-851981B87BBB}" dt="2024-09-24T16:12:07.491" v="230" actId="1076"/>
          <ac:spMkLst>
            <pc:docMk/>
            <pc:sldMk cId="3000168507" sldId="256"/>
            <ac:spMk id="5" creationId="{BDEF218C-DE29-1794-F5D4-74B015CA7A57}"/>
          </ac:spMkLst>
        </pc:spChg>
        <pc:spChg chg="mod">
          <ac:chgData name="Stanislav Kováč" userId="a63a0d9547c233c1" providerId="LiveId" clId="{77F2A9AB-15DD-4603-8C07-851981B87BBB}" dt="2024-09-24T16:09:24.432" v="200" actId="14100"/>
          <ac:spMkLst>
            <pc:docMk/>
            <pc:sldMk cId="3000168507" sldId="256"/>
            <ac:spMk id="6" creationId="{8FFF67B0-B0A9-7E0A-24A2-DC984F518AEA}"/>
          </ac:spMkLst>
        </pc:spChg>
        <pc:spChg chg="mod">
          <ac:chgData name="Stanislav Kováč" userId="a63a0d9547c233c1" providerId="LiveId" clId="{77F2A9AB-15DD-4603-8C07-851981B87BBB}" dt="2024-09-24T16:08:25.859" v="189" actId="14100"/>
          <ac:spMkLst>
            <pc:docMk/>
            <pc:sldMk cId="3000168507" sldId="256"/>
            <ac:spMk id="7" creationId="{4DB06367-81CF-FB4B-A76C-A258BD9B6B4B}"/>
          </ac:spMkLst>
        </pc:spChg>
        <pc:spChg chg="add mod">
          <ac:chgData name="Stanislav Kováč" userId="a63a0d9547c233c1" providerId="LiveId" clId="{77F2A9AB-15DD-4603-8C07-851981B87BBB}" dt="2024-09-24T20:01:49.223" v="280" actId="20577"/>
          <ac:spMkLst>
            <pc:docMk/>
            <pc:sldMk cId="3000168507" sldId="256"/>
            <ac:spMk id="11" creationId="{71BFEECC-E572-55B5-AE80-206B1A036640}"/>
          </ac:spMkLst>
        </pc:spChg>
        <pc:picChg chg="mod">
          <ac:chgData name="Stanislav Kováč" userId="a63a0d9547c233c1" providerId="LiveId" clId="{77F2A9AB-15DD-4603-8C07-851981B87BBB}" dt="2024-09-24T16:12:26.929" v="234" actId="1076"/>
          <ac:picMkLst>
            <pc:docMk/>
            <pc:sldMk cId="3000168507" sldId="256"/>
            <ac:picMk id="8" creationId="{321A68B0-F01E-C4ED-77A7-EB08A616805D}"/>
          </ac:picMkLst>
        </pc:picChg>
        <pc:picChg chg="mod">
          <ac:chgData name="Stanislav Kováč" userId="a63a0d9547c233c1" providerId="LiveId" clId="{77F2A9AB-15DD-4603-8C07-851981B87BBB}" dt="2024-09-24T16:12:18.298" v="232" actId="1076"/>
          <ac:picMkLst>
            <pc:docMk/>
            <pc:sldMk cId="3000168507" sldId="256"/>
            <ac:picMk id="9" creationId="{6831D4AC-7F26-1082-860A-71165C6305ED}"/>
          </ac:picMkLst>
        </pc:picChg>
        <pc:picChg chg="add del mod">
          <ac:chgData name="Stanislav Kováč" userId="a63a0d9547c233c1" providerId="LiveId" clId="{77F2A9AB-15DD-4603-8C07-851981B87BBB}" dt="2024-09-24T17:17:47.244" v="273" actId="478"/>
          <ac:picMkLst>
            <pc:docMk/>
            <pc:sldMk cId="3000168507" sldId="256"/>
            <ac:picMk id="10" creationId="{397F2526-AC29-4FB5-2373-BADC4D2276C6}"/>
          </ac:picMkLst>
        </pc:picChg>
        <pc:picChg chg="add mod">
          <ac:chgData name="Stanislav Kováč" userId="a63a0d9547c233c1" providerId="LiveId" clId="{77F2A9AB-15DD-4603-8C07-851981B87BBB}" dt="2024-09-23T19:56:23.034" v="12" actId="14100"/>
          <ac:picMkLst>
            <pc:docMk/>
            <pc:sldMk cId="3000168507" sldId="256"/>
            <ac:picMk id="1026" creationId="{87BE8C75-FCAB-04E6-87C2-5F958F74CFF1}"/>
          </ac:picMkLst>
        </pc:picChg>
        <pc:picChg chg="mod">
          <ac:chgData name="Stanislav Kováč" userId="a63a0d9547c233c1" providerId="LiveId" clId="{77F2A9AB-15DD-4603-8C07-851981B87BBB}" dt="2024-09-24T17:17:52.575" v="275" actId="14100"/>
          <ac:picMkLst>
            <pc:docMk/>
            <pc:sldMk cId="3000168507" sldId="256"/>
            <ac:picMk id="1028" creationId="{CC621997-4864-9360-E85D-B4F823FD9C67}"/>
          </ac:picMkLst>
        </pc:picChg>
        <pc:picChg chg="add">
          <ac:chgData name="Stanislav Kováč" userId="a63a0d9547c233c1" providerId="LiveId" clId="{77F2A9AB-15DD-4603-8C07-851981B87BBB}" dt="2024-09-23T19:57:58.459" v="22"/>
          <ac:picMkLst>
            <pc:docMk/>
            <pc:sldMk cId="3000168507" sldId="256"/>
            <ac:picMk id="1030" creationId="{0EB8D6EF-E014-6549-3C7F-5B8BBE1718C5}"/>
          </ac:picMkLst>
        </pc:picChg>
        <pc:picChg chg="add mod">
          <ac:chgData name="Stanislav Kováč" userId="a63a0d9547c233c1" providerId="LiveId" clId="{77F2A9AB-15DD-4603-8C07-851981B87BBB}" dt="2024-09-24T16:08:30.173" v="191" actId="1076"/>
          <ac:picMkLst>
            <pc:docMk/>
            <pc:sldMk cId="3000168507" sldId="256"/>
            <ac:picMk id="1032" creationId="{091CCE39-3EA9-D53C-889C-E1F3B6A20FC4}"/>
          </ac:picMkLst>
        </pc:picChg>
      </pc:sldChg>
      <pc:sldMasterChg chg="modSp modSldLayout">
        <pc:chgData name="Stanislav Kováč" userId="a63a0d9547c233c1" providerId="LiveId" clId="{77F2A9AB-15DD-4603-8C07-851981B87BBB}" dt="2024-09-24T16:07:31.334" v="184"/>
        <pc:sldMasterMkLst>
          <pc:docMk/>
          <pc:sldMasterMk cId="1739234856" sldId="2147483672"/>
        </pc:sldMasterMkLst>
        <pc:spChg chg="mod">
          <ac:chgData name="Stanislav Kováč" userId="a63a0d9547c233c1" providerId="LiveId" clId="{77F2A9AB-15DD-4603-8C07-851981B87BBB}" dt="2024-09-24T16:07:31.334" v="184"/>
          <ac:spMkLst>
            <pc:docMk/>
            <pc:sldMasterMk cId="1739234856" sldId="2147483672"/>
            <ac:spMk id="2" creationId="{00000000-0000-0000-0000-000000000000}"/>
          </ac:spMkLst>
        </pc:spChg>
        <pc:spChg chg="mod">
          <ac:chgData name="Stanislav Kováč" userId="a63a0d9547c233c1" providerId="LiveId" clId="{77F2A9AB-15DD-4603-8C07-851981B87BBB}" dt="2024-09-24T16:07:31.334" v="184"/>
          <ac:spMkLst>
            <pc:docMk/>
            <pc:sldMasterMk cId="1739234856" sldId="2147483672"/>
            <ac:spMk id="3" creationId="{00000000-0000-0000-0000-000000000000}"/>
          </ac:spMkLst>
        </pc:spChg>
        <pc:spChg chg="mod">
          <ac:chgData name="Stanislav Kováč" userId="a63a0d9547c233c1" providerId="LiveId" clId="{77F2A9AB-15DD-4603-8C07-851981B87BBB}" dt="2024-09-24T16:07:31.334" v="184"/>
          <ac:spMkLst>
            <pc:docMk/>
            <pc:sldMasterMk cId="1739234856" sldId="2147483672"/>
            <ac:spMk id="4" creationId="{00000000-0000-0000-0000-000000000000}"/>
          </ac:spMkLst>
        </pc:spChg>
        <pc:spChg chg="mod">
          <ac:chgData name="Stanislav Kováč" userId="a63a0d9547c233c1" providerId="LiveId" clId="{77F2A9AB-15DD-4603-8C07-851981B87BBB}" dt="2024-09-24T16:07:31.334" v="184"/>
          <ac:spMkLst>
            <pc:docMk/>
            <pc:sldMasterMk cId="1739234856" sldId="2147483672"/>
            <ac:spMk id="5" creationId="{00000000-0000-0000-0000-000000000000}"/>
          </ac:spMkLst>
        </pc:spChg>
        <pc:spChg chg="mod">
          <ac:chgData name="Stanislav Kováč" userId="a63a0d9547c233c1" providerId="LiveId" clId="{77F2A9AB-15DD-4603-8C07-851981B87BBB}" dt="2024-09-24T16:07:31.334" v="184"/>
          <ac:spMkLst>
            <pc:docMk/>
            <pc:sldMasterMk cId="1739234856" sldId="2147483672"/>
            <ac:spMk id="6" creationId="{00000000-0000-0000-0000-000000000000}"/>
          </ac:spMkLst>
        </pc:spChg>
        <pc:sldLayoutChg chg="modSp">
          <pc:chgData name="Stanislav Kováč" userId="a63a0d9547c233c1" providerId="LiveId" clId="{77F2A9AB-15DD-4603-8C07-851981B87BBB}" dt="2024-09-24T16:07:31.334" v="184"/>
          <pc:sldLayoutMkLst>
            <pc:docMk/>
            <pc:sldMasterMk cId="1739234856" sldId="2147483672"/>
            <pc:sldLayoutMk cId="1198043959" sldId="2147483673"/>
          </pc:sldLayoutMkLst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1198043959" sldId="2147483673"/>
              <ac:spMk id="2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1198043959" sldId="2147483673"/>
              <ac:spMk id="3" creationId="{00000000-0000-0000-0000-000000000000}"/>
            </ac:spMkLst>
          </pc:spChg>
        </pc:sldLayoutChg>
        <pc:sldLayoutChg chg="modSp">
          <pc:chgData name="Stanislav Kováč" userId="a63a0d9547c233c1" providerId="LiveId" clId="{77F2A9AB-15DD-4603-8C07-851981B87BBB}" dt="2024-09-24T16:07:31.334" v="184"/>
          <pc:sldLayoutMkLst>
            <pc:docMk/>
            <pc:sldMasterMk cId="1739234856" sldId="2147483672"/>
            <pc:sldLayoutMk cId="1595701986" sldId="2147483675"/>
          </pc:sldLayoutMkLst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1595701986" sldId="2147483675"/>
              <ac:spMk id="2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1595701986" sldId="2147483675"/>
              <ac:spMk id="3" creationId="{00000000-0000-0000-0000-000000000000}"/>
            </ac:spMkLst>
          </pc:spChg>
        </pc:sldLayoutChg>
        <pc:sldLayoutChg chg="modSp">
          <pc:chgData name="Stanislav Kováč" userId="a63a0d9547c233c1" providerId="LiveId" clId="{77F2A9AB-15DD-4603-8C07-851981B87BBB}" dt="2024-09-24T16:07:31.334" v="184"/>
          <pc:sldLayoutMkLst>
            <pc:docMk/>
            <pc:sldMasterMk cId="1739234856" sldId="2147483672"/>
            <pc:sldLayoutMk cId="1688278494" sldId="2147483676"/>
          </pc:sldLayoutMkLst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1688278494" sldId="2147483676"/>
              <ac:spMk id="3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1688278494" sldId="2147483676"/>
              <ac:spMk id="4" creationId="{00000000-0000-0000-0000-000000000000}"/>
            </ac:spMkLst>
          </pc:spChg>
        </pc:sldLayoutChg>
        <pc:sldLayoutChg chg="modSp">
          <pc:chgData name="Stanislav Kováč" userId="a63a0d9547c233c1" providerId="LiveId" clId="{77F2A9AB-15DD-4603-8C07-851981B87BBB}" dt="2024-09-24T16:07:31.334" v="184"/>
          <pc:sldLayoutMkLst>
            <pc:docMk/>
            <pc:sldMasterMk cId="1739234856" sldId="2147483672"/>
            <pc:sldLayoutMk cId="2712836079" sldId="2147483677"/>
          </pc:sldLayoutMkLst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2712836079" sldId="2147483677"/>
              <ac:spMk id="2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2712836079" sldId="2147483677"/>
              <ac:spMk id="3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2712836079" sldId="2147483677"/>
              <ac:spMk id="4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2712836079" sldId="2147483677"/>
              <ac:spMk id="5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2712836079" sldId="2147483677"/>
              <ac:spMk id="6" creationId="{00000000-0000-0000-0000-000000000000}"/>
            </ac:spMkLst>
          </pc:spChg>
        </pc:sldLayoutChg>
        <pc:sldLayoutChg chg="modSp">
          <pc:chgData name="Stanislav Kováč" userId="a63a0d9547c233c1" providerId="LiveId" clId="{77F2A9AB-15DD-4603-8C07-851981B87BBB}" dt="2024-09-24T16:07:31.334" v="184"/>
          <pc:sldLayoutMkLst>
            <pc:docMk/>
            <pc:sldMasterMk cId="1739234856" sldId="2147483672"/>
            <pc:sldLayoutMk cId="703295570" sldId="2147483680"/>
          </pc:sldLayoutMkLst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703295570" sldId="2147483680"/>
              <ac:spMk id="2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703295570" sldId="2147483680"/>
              <ac:spMk id="3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703295570" sldId="2147483680"/>
              <ac:spMk id="4" creationId="{00000000-0000-0000-0000-000000000000}"/>
            </ac:spMkLst>
          </pc:spChg>
        </pc:sldLayoutChg>
        <pc:sldLayoutChg chg="modSp">
          <pc:chgData name="Stanislav Kováč" userId="a63a0d9547c233c1" providerId="LiveId" clId="{77F2A9AB-15DD-4603-8C07-851981B87BBB}" dt="2024-09-24T16:07:31.334" v="184"/>
          <pc:sldLayoutMkLst>
            <pc:docMk/>
            <pc:sldMasterMk cId="1739234856" sldId="2147483672"/>
            <pc:sldLayoutMk cId="2770755437" sldId="2147483681"/>
          </pc:sldLayoutMkLst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2770755437" sldId="2147483681"/>
              <ac:spMk id="2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2770755437" sldId="2147483681"/>
              <ac:spMk id="3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2770755437" sldId="2147483681"/>
              <ac:spMk id="4" creationId="{00000000-0000-0000-0000-000000000000}"/>
            </ac:spMkLst>
          </pc:spChg>
        </pc:sldLayoutChg>
        <pc:sldLayoutChg chg="modSp">
          <pc:chgData name="Stanislav Kováč" userId="a63a0d9547c233c1" providerId="LiveId" clId="{77F2A9AB-15DD-4603-8C07-851981B87BBB}" dt="2024-09-24T16:07:31.334" v="184"/>
          <pc:sldLayoutMkLst>
            <pc:docMk/>
            <pc:sldMasterMk cId="1739234856" sldId="2147483672"/>
            <pc:sldLayoutMk cId="2136564268" sldId="2147483683"/>
          </pc:sldLayoutMkLst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2136564268" sldId="2147483683"/>
              <ac:spMk id="2" creationId="{00000000-0000-0000-0000-000000000000}"/>
            </ac:spMkLst>
          </pc:spChg>
          <pc:spChg chg="mod">
            <ac:chgData name="Stanislav Kováč" userId="a63a0d9547c233c1" providerId="LiveId" clId="{77F2A9AB-15DD-4603-8C07-851981B87BBB}" dt="2024-09-24T16:07:31.334" v="184"/>
            <ac:spMkLst>
              <pc:docMk/>
              <pc:sldMasterMk cId="1739234856" sldId="2147483672"/>
              <pc:sldLayoutMk cId="2136564268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057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786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039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239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0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275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816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840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123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699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50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C6C41-22B9-47A7-A5C5-1D6052240B5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7689-7FFB-4347-BF12-7402AD968C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506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091CCE39-3EA9-D53C-889C-E1F3B6A2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8" y="1069126"/>
            <a:ext cx="3492557" cy="34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4DB06367-81CF-FB4B-A76C-A258BD9B6B4B}"/>
              </a:ext>
            </a:extLst>
          </p:cNvPr>
          <p:cNvSpPr/>
          <p:nvPr/>
        </p:nvSpPr>
        <p:spPr>
          <a:xfrm>
            <a:off x="0" y="4683519"/>
            <a:ext cx="9144000" cy="4547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6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8FFF67B0-B0A9-7E0A-24A2-DC984F518AEA}"/>
              </a:ext>
            </a:extLst>
          </p:cNvPr>
          <p:cNvSpPr/>
          <p:nvPr/>
        </p:nvSpPr>
        <p:spPr>
          <a:xfrm>
            <a:off x="0" y="0"/>
            <a:ext cx="9143999" cy="78088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6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C75AA3-F61F-EA37-EB90-A5D4133F4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27" y="123716"/>
            <a:ext cx="8864824" cy="657165"/>
          </a:xfrm>
        </p:spPr>
        <p:txBody>
          <a:bodyPr>
            <a:normAutofit fontScale="90000"/>
          </a:bodyPr>
          <a:lstStyle/>
          <a:p>
            <a:br>
              <a:rPr lang="en-GB" sz="1633" b="1" dirty="0">
                <a:latin typeface="Corbel" panose="020B0503020204020204" pitchFamily="34" charset="0"/>
              </a:rPr>
            </a:br>
            <a:r>
              <a:rPr lang="en-GB" sz="1633" dirty="0">
                <a:latin typeface="Corbel" panose="020B0503020204020204" pitchFamily="34" charset="0"/>
              </a:rPr>
              <a:t>Teaching &amp; Learning Conference 2024 in Tartu</a:t>
            </a:r>
            <a:br>
              <a:rPr lang="en-GB" sz="1633" dirty="0">
                <a:solidFill>
                  <a:srgbClr val="4D4D4D"/>
                </a:solidFill>
                <a:latin typeface="Oswald" panose="020F0502020204030204" pitchFamily="2" charset="-18"/>
              </a:rPr>
            </a:br>
            <a:r>
              <a:rPr lang="en-US" sz="1633" b="1" dirty="0">
                <a:latin typeface="Corbel" panose="020B0503020204020204" pitchFamily="34" charset="0"/>
              </a:rPr>
              <a:t>UTILIZING COLLABORATIVE LEARNING TO ENHANCE MOTIVATION AND FOSTER INCLUSIVITY IN</a:t>
            </a:r>
            <a:r>
              <a:rPr lang="sk-SK" sz="1633" b="1" dirty="0">
                <a:latin typeface="Corbel" panose="020B0503020204020204" pitchFamily="34" charset="0"/>
              </a:rPr>
              <a:t> LSP</a:t>
            </a:r>
            <a:br>
              <a:rPr lang="en-GB" sz="1633" dirty="0">
                <a:latin typeface="Corbel" panose="020B0503020204020204" pitchFamily="34" charset="0"/>
              </a:rPr>
            </a:br>
            <a:r>
              <a:rPr lang="en-GB" sz="1633">
                <a:latin typeface="Corbel" panose="020B0503020204020204" pitchFamily="34" charset="0"/>
              </a:rPr>
              <a:t>Stanislav Kováč</a:t>
            </a:r>
            <a:r>
              <a:rPr lang="sk-SK" sz="1633" baseline="30000" dirty="0">
                <a:latin typeface="Corbel" panose="020B0503020204020204" pitchFamily="34" charset="0"/>
              </a:rPr>
              <a:t>1</a:t>
            </a:r>
            <a:endParaRPr lang="en-GB" sz="1633" baseline="30000" dirty="0">
              <a:latin typeface="Corbel" panose="020B0503020204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0A8DDE-B08B-95AD-F4E0-0A09B753D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8" y="823390"/>
            <a:ext cx="3033480" cy="3800048"/>
          </a:xfrm>
        </p:spPr>
        <p:txBody>
          <a:bodyPr numCol="1">
            <a:noAutofit/>
          </a:bodyPr>
          <a:lstStyle/>
          <a:p>
            <a:pPr algn="l"/>
            <a:r>
              <a:rPr lang="en-GB" sz="1000" b="1" dirty="0">
                <a:latin typeface="Corbel" panose="020B0503020204020204" pitchFamily="34" charset="0"/>
              </a:rPr>
              <a:t>Introduction</a:t>
            </a:r>
            <a:br>
              <a:rPr lang="en-GB" sz="1000" dirty="0">
                <a:latin typeface="Corbel" panose="020B0503020204020204" pitchFamily="34" charset="0"/>
              </a:rPr>
            </a:br>
            <a:r>
              <a:rPr lang="en-US" sz="1000" dirty="0">
                <a:latin typeface="Corbel" panose="020B0503020204020204" pitchFamily="34" charset="0"/>
              </a:rPr>
              <a:t>Collaborative learning serves as a powerful tool for fostering inclusivity, creating a supportive environment where every student can actively engage with course materials. This study explores the impact of collaborative learning on participants' well-being and academic outcomes in an English for Specific Purposes 1 course at the Faculty of Natural Sciences, Comenius University Bratislava, designed for biology students</a:t>
            </a:r>
            <a:r>
              <a:rPr lang="en-GB" sz="1000" dirty="0">
                <a:latin typeface="Corbel" panose="020B0503020204020204" pitchFamily="34" charset="0"/>
              </a:rPr>
              <a:t>.</a:t>
            </a:r>
          </a:p>
          <a:p>
            <a:pPr algn="l"/>
            <a:r>
              <a:rPr lang="en-GB" sz="1000" b="1" dirty="0">
                <a:latin typeface="Corbel" panose="020B0503020204020204" pitchFamily="34" charset="0"/>
              </a:rPr>
              <a:t>Course Overview</a:t>
            </a:r>
            <a:br>
              <a:rPr lang="en-GB" sz="1000" dirty="0">
                <a:latin typeface="Corbel" panose="020B0503020204020204" pitchFamily="34" charset="0"/>
              </a:rPr>
            </a:br>
            <a:r>
              <a:rPr lang="en-GB" sz="1000" dirty="0">
                <a:latin typeface="Corbel" panose="020B0503020204020204" pitchFamily="34" charset="0"/>
              </a:rPr>
              <a:t>The ESP 1 course (W</a:t>
            </a:r>
            <a:r>
              <a:rPr lang="sk-SK" sz="1000" dirty="0">
                <a:latin typeface="Corbel" panose="020B0503020204020204" pitchFamily="34" charset="0"/>
              </a:rPr>
              <a:t>T </a:t>
            </a:r>
            <a:r>
              <a:rPr lang="en-GB" sz="1000" dirty="0">
                <a:latin typeface="Corbel" panose="020B0503020204020204" pitchFamily="34" charset="0"/>
              </a:rPr>
              <a:t>2023/2024) included 14 students majoring in biology and medical biology. Its goal was to enhance scientific communication skills, expand specialized vocabulary, and foster cultural sensitivity. Key course features included:</a:t>
            </a:r>
          </a:p>
          <a:p>
            <a:pPr marL="166087" lvl="1" indent="-74267" algn="l">
              <a:buFont typeface="Arial" panose="020B0604020202020204" pitchFamily="34" charset="0"/>
              <a:buChar char="•"/>
              <a:tabLst>
                <a:tab pos="289774" algn="l"/>
              </a:tabLst>
            </a:pPr>
            <a:r>
              <a:rPr lang="en-GB" sz="1000" b="1" dirty="0">
                <a:latin typeface="Corbel" panose="020B0503020204020204" pitchFamily="34" charset="0"/>
              </a:rPr>
              <a:t>Collaborative Projects:</a:t>
            </a:r>
            <a:r>
              <a:rPr lang="en-GB" sz="1000" dirty="0">
                <a:latin typeface="Corbel" panose="020B0503020204020204" pitchFamily="34" charset="0"/>
              </a:rPr>
              <a:t> Peer learning initiatives and group work encouraged active participation.</a:t>
            </a:r>
          </a:p>
          <a:p>
            <a:pPr marL="166087" lvl="1" indent="-74267" algn="l">
              <a:buFont typeface="Arial" panose="020B0604020202020204" pitchFamily="34" charset="0"/>
              <a:buChar char="•"/>
              <a:tabLst>
                <a:tab pos="289774" algn="l"/>
              </a:tabLst>
            </a:pPr>
            <a:r>
              <a:rPr lang="en-GB" sz="1000" b="1" dirty="0">
                <a:latin typeface="Corbel" panose="020B0503020204020204" pitchFamily="34" charset="0"/>
              </a:rPr>
              <a:t>Autonomy &amp; Flexibility:</a:t>
            </a:r>
            <a:r>
              <a:rPr lang="en-GB" sz="1000" dirty="0">
                <a:latin typeface="Corbel" panose="020B0503020204020204" pitchFamily="34" charset="0"/>
              </a:rPr>
              <a:t> Students chose exam formats (oral or written) and presentation topics, boosting engagement and ownership.</a:t>
            </a:r>
          </a:p>
          <a:p>
            <a:pPr marL="166087" lvl="1" indent="-74267" algn="l">
              <a:buFont typeface="Arial" panose="020B0604020202020204" pitchFamily="34" charset="0"/>
              <a:buChar char="•"/>
              <a:tabLst>
                <a:tab pos="289774" algn="l"/>
              </a:tabLst>
            </a:pPr>
            <a:r>
              <a:rPr lang="en-GB" sz="1000" b="1" dirty="0">
                <a:latin typeface="Corbel" panose="020B0503020204020204" pitchFamily="34" charset="0"/>
              </a:rPr>
              <a:t>Real-World Applications:</a:t>
            </a:r>
            <a:r>
              <a:rPr lang="en-GB" sz="1000" dirty="0">
                <a:latin typeface="Corbel" panose="020B0503020204020204" pitchFamily="34" charset="0"/>
              </a:rPr>
              <a:t> Tasks such as creating abstracts and preparing for scientific presentations bridged theory and practice.</a:t>
            </a:r>
          </a:p>
          <a:p>
            <a:pPr algn="l"/>
            <a:endParaRPr lang="en-GB" sz="1000" dirty="0">
              <a:latin typeface="Corbel" panose="020B050302020402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3F95BF4-7198-0E16-DAB4-A6C7FF299649}"/>
              </a:ext>
            </a:extLst>
          </p:cNvPr>
          <p:cNvSpPr txBox="1"/>
          <p:nvPr/>
        </p:nvSpPr>
        <p:spPr>
          <a:xfrm>
            <a:off x="6169393" y="827279"/>
            <a:ext cx="29782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>
                <a:latin typeface="Corbel" panose="020B0503020204020204" pitchFamily="34" charset="0"/>
              </a:rPr>
              <a:t>Challenges</a:t>
            </a:r>
            <a:br>
              <a:rPr lang="en-GB" sz="1000" dirty="0">
                <a:latin typeface="Corbel" panose="020B0503020204020204" pitchFamily="34" charset="0"/>
              </a:rPr>
            </a:br>
            <a:r>
              <a:rPr lang="en-GB" sz="1000" dirty="0">
                <a:latin typeface="Corbel" panose="020B0503020204020204" pitchFamily="34" charset="0"/>
              </a:rPr>
              <a:t>Introverted students expressed stress during presentations. To address this, the course incorporated:</a:t>
            </a:r>
          </a:p>
          <a:p>
            <a:pPr marL="174999" lvl="1" indent="-97222">
              <a:buFont typeface="Arial" panose="020B0604020202020204" pitchFamily="34" charset="0"/>
              <a:buChar char="•"/>
            </a:pPr>
            <a:r>
              <a:rPr lang="en-GB" sz="1000" dirty="0">
                <a:latin typeface="Corbel" panose="020B0503020204020204" pitchFamily="34" charset="0"/>
              </a:rPr>
              <a:t>Public speaking resources.</a:t>
            </a:r>
          </a:p>
          <a:p>
            <a:pPr marL="174999" lvl="1" indent="-97222">
              <a:buFont typeface="Arial" panose="020B0604020202020204" pitchFamily="34" charset="0"/>
              <a:buChar char="•"/>
            </a:pPr>
            <a:r>
              <a:rPr lang="en-GB" sz="1000" dirty="0">
                <a:latin typeface="Corbel" panose="020B0503020204020204" pitchFamily="34" charset="0"/>
              </a:rPr>
              <a:t>Peer support systems to ease presentation anxiety.</a:t>
            </a:r>
          </a:p>
          <a:p>
            <a:pPr algn="l"/>
            <a:r>
              <a:rPr lang="en-GB" sz="1000" dirty="0">
                <a:latin typeface="Corbel" panose="020B0503020204020204" pitchFamily="34" charset="0"/>
              </a:rPr>
              <a:t>While presentations were essential for developing key skills, a supportive classroom atmosphere was cultivated to minimize stress.</a:t>
            </a:r>
          </a:p>
          <a:p>
            <a:pPr algn="l"/>
            <a:endParaRPr lang="en-GB" sz="1000" b="1" dirty="0">
              <a:latin typeface="Corbel" panose="020B0503020204020204" pitchFamily="34" charset="0"/>
            </a:endParaRPr>
          </a:p>
          <a:p>
            <a:pPr algn="l"/>
            <a:r>
              <a:rPr lang="en-GB" sz="1000" b="1" dirty="0">
                <a:latin typeface="Corbel" panose="020B0503020204020204" pitchFamily="34" charset="0"/>
              </a:rPr>
              <a:t>Conclusion</a:t>
            </a:r>
            <a:br>
              <a:rPr lang="en-GB" sz="1000" dirty="0">
                <a:latin typeface="Corbel" panose="020B0503020204020204" pitchFamily="34" charset="0"/>
              </a:rPr>
            </a:br>
            <a:r>
              <a:rPr lang="en-GB" sz="1000" dirty="0">
                <a:latin typeface="Corbel" panose="020B0503020204020204" pitchFamily="34" charset="0"/>
              </a:rPr>
              <a:t>Collaborative learning, autonomy, and real-world examples created a dynamic, inclusive learning environment, enhancing both academic outcomes and student well-being. The ESP 1 course fostered a strong sense of community, equipping students with essential communication skills for success in biology and beyond.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000" dirty="0">
              <a:latin typeface="Corbel" panose="020B0503020204020204" pitchFamily="34" charset="0"/>
            </a:endParaRPr>
          </a:p>
          <a:p>
            <a:endParaRPr lang="en-GB" sz="10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DEF218C-DE29-1794-F5D4-74B015CA7A57}"/>
              </a:ext>
            </a:extLst>
          </p:cNvPr>
          <p:cNvSpPr txBox="1"/>
          <p:nvPr/>
        </p:nvSpPr>
        <p:spPr>
          <a:xfrm>
            <a:off x="1821523" y="4821407"/>
            <a:ext cx="6081151" cy="23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19" b="1" baseline="30000" dirty="0">
                <a:solidFill>
                  <a:srgbClr val="000000"/>
                </a:solidFill>
                <a:latin typeface="Corbel" panose="020B0503020204020204" pitchFamily="34" charset="0"/>
              </a:rPr>
              <a:t>1</a:t>
            </a:r>
            <a:r>
              <a:rPr lang="en-GB" sz="919" b="1" dirty="0">
                <a:solidFill>
                  <a:srgbClr val="000000"/>
                </a:solidFill>
                <a:latin typeface="Corbel" panose="020B0503020204020204" pitchFamily="34" charset="0"/>
              </a:rPr>
              <a:t>Institute of Medical Terminology and Foreign Languages</a:t>
            </a:r>
            <a:r>
              <a:rPr lang="en-GB" sz="919" b="1" dirty="0">
                <a:latin typeface="Corbel" panose="020B0503020204020204" pitchFamily="34" charset="0"/>
              </a:rPr>
              <a:t>, Faculty of Medicine, Comenius University Bratislava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1A68B0-F01E-C4ED-77A7-EB08A6168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99"/>
          <a:stretch/>
        </p:blipFill>
        <p:spPr bwMode="auto">
          <a:xfrm>
            <a:off x="72398" y="4715735"/>
            <a:ext cx="430149" cy="3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831D4AC-7F26-1082-860A-71165C630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20"/>
          <a:stretch/>
        </p:blipFill>
        <p:spPr bwMode="auto">
          <a:xfrm>
            <a:off x="8661272" y="4723323"/>
            <a:ext cx="410330" cy="3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light: Ausschreibung für Projekte und Konferenz / Call for projects ...">
            <a:extLst>
              <a:ext uri="{FF2B5EF4-FFF2-40B4-BE49-F238E27FC236}">
                <a16:creationId xmlns:a16="http://schemas.microsoft.com/office/drawing/2014/main" id="{CC621997-4864-9360-E85D-B4F823FD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47" y="3950542"/>
            <a:ext cx="1889656" cy="6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71BFEECC-E572-55B5-AE80-206B1A036640}"/>
              </a:ext>
            </a:extLst>
          </p:cNvPr>
          <p:cNvSpPr txBox="1"/>
          <p:nvPr/>
        </p:nvSpPr>
        <p:spPr>
          <a:xfrm>
            <a:off x="3139605" y="812923"/>
            <a:ext cx="3033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>
                <a:latin typeface="Corbel" panose="020B0503020204020204" pitchFamily="34" charset="0"/>
              </a:rPr>
              <a:t>Methodology</a:t>
            </a:r>
            <a:br>
              <a:rPr lang="en-GB" sz="1000" dirty="0">
                <a:latin typeface="Corbel" panose="020B0503020204020204" pitchFamily="34" charset="0"/>
              </a:rPr>
            </a:br>
            <a:r>
              <a:rPr lang="en-GB" sz="1000" dirty="0">
                <a:latin typeface="Corbel" panose="020B0503020204020204" pitchFamily="34" charset="0"/>
              </a:rPr>
              <a:t>A mixed-methods approach was employed to measure student well-being and the impact of collaborative learning:</a:t>
            </a:r>
          </a:p>
          <a:p>
            <a:pPr marL="166087" lvl="1" indent="-74267" algn="l">
              <a:buFont typeface="Arial" panose="020B0604020202020204" pitchFamily="34" charset="0"/>
              <a:buChar char="•"/>
              <a:tabLst>
                <a:tab pos="289774" algn="l"/>
              </a:tabLst>
            </a:pPr>
            <a:r>
              <a:rPr lang="en-GB" sz="1000" b="1" dirty="0">
                <a:latin typeface="Corbel" panose="020B0503020204020204" pitchFamily="34" charset="0"/>
              </a:rPr>
              <a:t>Quantitative Data: </a:t>
            </a:r>
            <a:r>
              <a:rPr lang="en-GB" sz="1000" dirty="0">
                <a:latin typeface="Corbel" panose="020B0503020204020204" pitchFamily="34" charset="0"/>
              </a:rPr>
              <a:t>Surveys (Likert scale) assessed workload, inclusivity, sense of community, and overall well-being.</a:t>
            </a:r>
          </a:p>
          <a:p>
            <a:pPr marL="166087" lvl="1" indent="-74267" algn="l">
              <a:buFont typeface="Arial" panose="020B0604020202020204" pitchFamily="34" charset="0"/>
              <a:buChar char="•"/>
              <a:tabLst>
                <a:tab pos="289774" algn="l"/>
              </a:tabLst>
            </a:pPr>
            <a:r>
              <a:rPr lang="en-GB" sz="1000" b="1" dirty="0">
                <a:latin typeface="Corbel" panose="020B0503020204020204" pitchFamily="34" charset="0"/>
              </a:rPr>
              <a:t>Qualitative Data: </a:t>
            </a:r>
            <a:r>
              <a:rPr lang="en-GB" sz="1000" dirty="0">
                <a:latin typeface="Corbel" panose="020B0503020204020204" pitchFamily="34" charset="0"/>
              </a:rPr>
              <a:t>Voluntary interviews provided nuanced insights into students' experiences.</a:t>
            </a:r>
            <a:endParaRPr lang="sk-SK" sz="1000" dirty="0">
              <a:latin typeface="Corbel" panose="020B0503020204020204" pitchFamily="34" charset="0"/>
            </a:endParaRPr>
          </a:p>
          <a:p>
            <a:pPr marL="166087" lvl="1" indent="-74267" algn="l">
              <a:buFont typeface="Arial" panose="020B0604020202020204" pitchFamily="34" charset="0"/>
              <a:buChar char="•"/>
              <a:tabLst>
                <a:tab pos="289774" algn="l"/>
              </a:tabLst>
            </a:pPr>
            <a:endParaRPr lang="sk-SK" sz="1000" dirty="0">
              <a:latin typeface="Corbel" panose="020B0503020204020204" pitchFamily="34" charset="0"/>
            </a:endParaRPr>
          </a:p>
          <a:p>
            <a:pPr algn="l"/>
            <a:r>
              <a:rPr lang="en-GB" sz="1000" b="1" dirty="0">
                <a:latin typeface="Corbel" panose="020B0503020204020204" pitchFamily="34" charset="0"/>
              </a:rPr>
              <a:t>Key Findings</a:t>
            </a:r>
            <a:endParaRPr lang="en-GB" sz="1000" dirty="0">
              <a:latin typeface="Corbel" panose="020B0503020204020204" pitchFamily="34" charset="0"/>
            </a:endParaRPr>
          </a:p>
          <a:p>
            <a:pPr marL="174999" lvl="1" indent="-97222">
              <a:buFont typeface="Arial" panose="020B0604020202020204" pitchFamily="34" charset="0"/>
              <a:buChar char="•"/>
            </a:pPr>
            <a:r>
              <a:rPr lang="en-GB" sz="1000" b="1" dirty="0">
                <a:latin typeface="Corbel" panose="020B0503020204020204" pitchFamily="34" charset="0"/>
              </a:rPr>
              <a:t>Increased Well-Being:</a:t>
            </a:r>
            <a:r>
              <a:rPr lang="en-GB" sz="1000" dirty="0">
                <a:latin typeface="Corbel" panose="020B0503020204020204" pitchFamily="34" charset="0"/>
              </a:rPr>
              <a:t> 58% of students strongly agreed that collaborative activities positively influenced their well-being, with an overall well-being score of 4.67/5.</a:t>
            </a:r>
          </a:p>
          <a:p>
            <a:pPr marL="174999" lvl="1" indent="-97222">
              <a:buFont typeface="Arial" panose="020B0604020202020204" pitchFamily="34" charset="0"/>
              <a:buChar char="•"/>
            </a:pPr>
            <a:r>
              <a:rPr lang="en-GB" sz="1000" b="1" dirty="0">
                <a:latin typeface="Corbel" panose="020B0503020204020204" pitchFamily="34" charset="0"/>
              </a:rPr>
              <a:t>Sense of Community:</a:t>
            </a:r>
            <a:r>
              <a:rPr lang="en-GB" sz="1000" dirty="0">
                <a:latin typeface="Corbel" panose="020B0503020204020204" pitchFamily="34" charset="0"/>
              </a:rPr>
              <a:t> 50% </a:t>
            </a:r>
            <a:r>
              <a:rPr lang="en-US" sz="1000" dirty="0"/>
              <a:t>of the students strongly agreed that they felt a strong sense of belonging, with many highlighting group projects as the most valuable aspect of the course. </a:t>
            </a:r>
            <a:endParaRPr lang="sk-SK" sz="1000" dirty="0"/>
          </a:p>
          <a:p>
            <a:pPr marL="174999" lvl="1" indent="-97222">
              <a:buFont typeface="Arial" panose="020B0604020202020204" pitchFamily="34" charset="0"/>
              <a:buChar char="•"/>
            </a:pPr>
            <a:r>
              <a:rPr lang="en-GB" sz="1000" b="1" dirty="0">
                <a:latin typeface="Corbel" panose="020B0503020204020204" pitchFamily="34" charset="0"/>
              </a:rPr>
              <a:t>Engagement &amp; Inclusivity:</a:t>
            </a:r>
            <a:r>
              <a:rPr lang="en-GB" sz="1000" dirty="0">
                <a:latin typeface="Corbel" panose="020B0503020204020204" pitchFamily="34" charset="0"/>
              </a:rPr>
              <a:t> Students appreciated the inclusive approach, particularly the autonomy in choosing presentation topics and exam modes. One student praised the "carefully prepared exercises" that made lessons “smooth, enjoyable, and engaging.”</a:t>
            </a:r>
          </a:p>
          <a:p>
            <a:pPr marL="166087" lvl="1" indent="-74267" algn="l">
              <a:buFont typeface="Arial" panose="020B0604020202020204" pitchFamily="34" charset="0"/>
              <a:buChar char="•"/>
              <a:tabLst>
                <a:tab pos="289774" algn="l"/>
              </a:tabLst>
            </a:pPr>
            <a:endParaRPr lang="sk-SK" sz="1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68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455</Words>
  <Application>Microsoft Office PowerPoint</Application>
  <PresentationFormat>Prezentácia na obrazovke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Oswald</vt:lpstr>
      <vt:lpstr>Motív Office</vt:lpstr>
      <vt:lpstr> Teaching &amp; Learning Conference 2024 in Tartu UTILIZING COLLABORATIVE LEARNING TO ENHANCE MOTIVATION AND FOSTER INCLUSIVITY IN LSP Stanislav Kováč1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Teaching &amp; Learning Conference 2024 in Tartu FOSTERING INCLUSIVITY AND WELL-BEING THROUGH COLLABORATIVE LEARNING Stanislav Kováč1</dc:title>
  <dc:creator>Kováč Stanislav</dc:creator>
  <cp:lastModifiedBy>Kováč Stanislav</cp:lastModifiedBy>
  <cp:revision>1</cp:revision>
  <dcterms:created xsi:type="dcterms:W3CDTF">2024-09-22T14:29:26Z</dcterms:created>
  <dcterms:modified xsi:type="dcterms:W3CDTF">2024-09-24T20:06:11Z</dcterms:modified>
</cp:coreProperties>
</file>